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9" r:id="rId4"/>
    <p:sldId id="267" r:id="rId5"/>
    <p:sldId id="268" r:id="rId6"/>
    <p:sldId id="259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A7BAA2-8E35-4E25-8459-FD8DFCA0EAE5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7B87B0-7817-4D89-A0A7-C13E3AC18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52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5CFD-80E8-449A-8F82-1B87C2F3F7F3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E756-7DA9-4307-B877-DEF88BFCE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30536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05EE-1CC6-4DB6-B97C-1E081A62B135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A7E1-377E-495F-990E-6237E5155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6626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A81F-4B61-4774-9AA9-BBA11B3B5836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7877-F464-4702-BE0A-BF6C293FF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67799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AECC-4F7A-4041-912B-588B316061CD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C63B-D67C-4A53-8C72-05B9F0BD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9163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BC60-6F10-4BC8-A8C6-C38C2DEFDE69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3B02-07B2-476B-A2DD-3AAADA27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2710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1AD2-AEB2-4994-9B19-86B89A3B6C1C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72A8-40F4-4AF9-BC0A-6752A615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11602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17BF-27D2-4B05-A3DF-388B6F6FC003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2A0E-95E9-466B-85A7-0CA67E8A6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8171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17FA-59CB-42E4-B1CE-BA2561EB8869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DBE1-8BA9-4013-9673-57D45610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8806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B0B9-39E4-413A-AA29-EF3F7FEB2F66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6C78-5B96-4C01-B03C-223559983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77362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F084-695C-489C-9AA5-9C9791FDE124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30C5-C619-49D3-9A2B-CFB9C0DE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059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F5DF-83C4-4FB6-BF4B-AE3C7CE82229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B508-955F-49DF-864B-BC7531BCC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1213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0A37F-1E98-4CFD-9577-FE5E91A27ACB}" type="datetime1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6E30F-6830-402F-AE5D-6206BA5D3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11" Type="http://schemas.openxmlformats.org/officeDocument/2006/relationships/image" Target="../media/image15.gif"/><Relationship Id="rId5" Type="http://schemas.openxmlformats.org/officeDocument/2006/relationships/image" Target="../media/image10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1285852" y="1428736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2143108" y="1142984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3071802" y="1500174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071934" y="13572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949417" y="1591707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5075200" y="1146119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6929454" y="1714488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57438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793081" y="3667125"/>
            <a:ext cx="5486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 smtClean="0">
                <a:ln w="25400" cap="sq">
                  <a:solidFill>
                    <a:srgbClr val="99FF99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ENERGIA</a:t>
            </a:r>
            <a:endParaRPr lang="sk-SK" sz="3600" b="1" kern="10">
              <a:ln w="25400" cap="sq">
                <a:solidFill>
                  <a:srgbClr val="99FF99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80" y="2867025"/>
            <a:ext cx="1066800" cy="11239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58" y="928694"/>
            <a:ext cx="17145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267744" y="2643194"/>
                <a:ext cx="4248472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5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𝑬</m:t>
                    </m:r>
                    <m:r>
                      <a:rPr lang="sk-SK" sz="5400" b="1" i="1" baseline="-250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  <m:r>
                      <a:rPr lang="sk-SK" sz="5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k-SK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5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sz="540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sk-SK" sz="4400" smtClean="0"/>
                  <a:t>mv</a:t>
                </a:r>
                <a:r>
                  <a:rPr lang="sk-SK" sz="4400" baseline="30000" smtClean="0"/>
                  <a:t>2</a:t>
                </a:r>
                <a:endParaRPr lang="sk-SK" sz="4400" baseline="3000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643194"/>
                <a:ext cx="4248472" cy="12657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483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796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3" y="1912939"/>
            <a:ext cx="2086870" cy="6640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871" y="3401784"/>
            <a:ext cx="2134667" cy="7040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198093" y="1774594"/>
            <a:ext cx="2472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cs-CZ" sz="4000" b="1" u="sng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=40m/s</a:t>
            </a:r>
            <a:endParaRPr lang="cs-CZ" sz="4000" b="1" u="sng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38929" y="3401784"/>
            <a:ext cx="2472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cs-CZ" sz="4000" b="1" u="sng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=20m/s</a:t>
            </a:r>
            <a:endParaRPr lang="cs-CZ" sz="4000" b="1" u="sng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06603" y="4293096"/>
            <a:ext cx="6482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Ktoré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auto má </a:t>
            </a:r>
            <a:r>
              <a:rPr lang="cs-CZ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väčšiu</a:t>
            </a:r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E</a:t>
            </a:r>
            <a:r>
              <a:rPr lang="cs-CZ" sz="3600" b="1" baseline="-25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</a:t>
            </a:r>
            <a:r>
              <a:rPr lang="cs-CZ" sz="3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  <a:endParaRPr lang="cs-CZ" sz="36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cs-CZ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Prečo</a:t>
            </a:r>
            <a:r>
              <a:rPr lang="cs-CZ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Koľkokrát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  <a:endParaRPr lang="cs-CZ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34990" y="941505"/>
            <a:ext cx="233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cs-CZ" sz="5400" b="1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cs-C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=m</a:t>
            </a:r>
            <a:r>
              <a:rPr lang="cs-CZ" sz="5400" b="1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cs-CZ" sz="5400" b="1" cap="none" spc="0" baseline="-2500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1521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69583 -0.0039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2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70764 -0.00532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8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" y="1362111"/>
            <a:ext cx="2160336" cy="18098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5" y="3437963"/>
            <a:ext cx="1874438" cy="67921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97053" y="1774594"/>
            <a:ext cx="1874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cs-CZ" sz="4000" b="1" u="sng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=40t</a:t>
            </a:r>
            <a:endParaRPr lang="cs-CZ" sz="4000" b="1" u="sng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680556" y="3401784"/>
            <a:ext cx="1588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cs-CZ" sz="4000" b="1" u="sng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cs-CZ" sz="4000" b="1" u="sng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=2t</a:t>
            </a:r>
            <a:endParaRPr lang="cs-CZ" sz="4000" b="1" u="sng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06603" y="4293096"/>
            <a:ext cx="6482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Ktoré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auto má </a:t>
            </a:r>
            <a:r>
              <a:rPr lang="cs-CZ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väčšiu</a:t>
            </a:r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E</a:t>
            </a:r>
            <a:r>
              <a:rPr lang="cs-CZ" sz="3600" b="1" baseline="-25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</a:t>
            </a:r>
            <a:r>
              <a:rPr lang="cs-CZ" sz="3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  <a:endParaRPr lang="cs-CZ" sz="36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cs-CZ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Prečo</a:t>
            </a:r>
            <a:r>
              <a:rPr lang="cs-CZ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</a:p>
          <a:p>
            <a:pPr marL="742950" indent="-742950">
              <a:buFont typeface="+mj-lt"/>
              <a:buAutoNum type="alphaLcParenR"/>
            </a:pP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Koľkokrát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  <a:endParaRPr lang="cs-CZ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5822" y="941505"/>
            <a:ext cx="187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cs-CZ" sz="5400" b="1" cap="none" spc="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=v</a:t>
            </a:r>
            <a:r>
              <a:rPr lang="cs-CZ" sz="5400" b="1" cap="none" spc="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cs-CZ" sz="5400" b="1" cap="none" spc="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8617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77188 0.01203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60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77188 0.0018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236"/>
            <a:ext cx="1717715" cy="229028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619672" y="1196752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smtClean="0">
                <a:latin typeface="Comic Sans MS" pitchFamily="66" charset="0"/>
              </a:rPr>
              <a:t>Svetový rekord v behu na 100 m drží časom 9,58 </a:t>
            </a:r>
            <a:r>
              <a:rPr lang="sk-SK" sz="2400">
                <a:latin typeface="Comic Sans MS" pitchFamily="66" charset="0"/>
              </a:rPr>
              <a:t>s jamajský šprintér USAIN </a:t>
            </a:r>
            <a:r>
              <a:rPr lang="sk-SK" sz="2400" smtClean="0">
                <a:latin typeface="Comic Sans MS" pitchFamily="66" charset="0"/>
              </a:rPr>
              <a:t>BOLT.</a:t>
            </a:r>
          </a:p>
          <a:p>
            <a:r>
              <a:rPr lang="sk-SK" sz="2400" smtClean="0">
                <a:latin typeface="Comic Sans MS" pitchFamily="66" charset="0"/>
              </a:rPr>
              <a:t>Vypočítaj,akú pohybovú energiu dosiahne počas behu,ak vieš,že jeho hmotnosť je 94 kg.</a:t>
            </a:r>
            <a:endParaRPr lang="sk-SK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8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4248472" cy="458641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20072" y="1484784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smtClean="0">
                <a:latin typeface="Comic Sans MS" pitchFamily="66" charset="0"/>
              </a:rPr>
              <a:t>Rozhodni,ktoré z áut má väčšiu pohybovú energiu a vysvetli prečo.</a:t>
            </a:r>
            <a:endParaRPr lang="sk-SK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8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4248472" cy="33743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20072" y="1484784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smtClean="0">
                <a:latin typeface="Comic Sans MS" pitchFamily="66" charset="0"/>
              </a:rPr>
              <a:t>Rozhodni,ktoré z áut má väčšiu pohybovú energiu a vysvetli prečo.</a:t>
            </a:r>
            <a:endParaRPr lang="sk-SK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8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24744"/>
            <a:ext cx="5184576" cy="345388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99592" y="458112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smtClean="0">
                <a:latin typeface="Comic Sans MS" pitchFamily="66" charset="0"/>
              </a:rPr>
              <a:t>Rozhodni,ktoré z áut nemajú vzhľadom k sebe žiadnu pohybovú energiu a vysvetli prečo.</a:t>
            </a:r>
            <a:endParaRPr lang="sk-SK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8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2" y="1628800"/>
            <a:ext cx="1623801" cy="229028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4797152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smtClean="0">
                <a:latin typeface="Comic Sans MS" pitchFamily="66" charset="0"/>
              </a:rPr>
              <a:t>Mgr.Vladimír Kázik</a:t>
            </a:r>
            <a:endParaRPr lang="sk-SK" sz="240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21414" y="2967335"/>
            <a:ext cx="4301178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KONIEC</a:t>
            </a:r>
            <a:endParaRPr lang="cs-CZ" sz="8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600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85114" y="1164817"/>
            <a:ext cx="59394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Energia</a:t>
            </a:r>
            <a:r>
              <a:rPr lang="cs-CZ" sz="4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je </a:t>
            </a:r>
            <a:r>
              <a:rPr lang="cs-CZ" sz="44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schopnosť</a:t>
            </a:r>
            <a:endParaRPr lang="cs-CZ" sz="4400" b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cs-CZ" sz="4400" b="1" cap="none" spc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telesa</a:t>
            </a:r>
            <a:r>
              <a:rPr lang="cs-CZ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s-CZ" sz="4400" b="1" cap="none" spc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konať</a:t>
            </a:r>
            <a:r>
              <a:rPr lang="cs-CZ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s-CZ" sz="4400" b="1" cap="none" spc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prácu</a:t>
            </a:r>
            <a:r>
              <a:rPr lang="cs-CZ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cs-CZ" sz="4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36377" y="2611367"/>
            <a:ext cx="357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Značka- </a:t>
            </a:r>
            <a:r>
              <a:rPr lang="cs-CZ" sz="7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cs-CZ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73140" y="3853543"/>
            <a:ext cx="67633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Jednotka- </a:t>
            </a:r>
            <a:r>
              <a:rPr lang="cs-CZ" sz="7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JOULE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80" y="1920047"/>
            <a:ext cx="1714500" cy="1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57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41374" y="1164817"/>
            <a:ext cx="805110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sk-SK" sz="2400" b="1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sk-SK" sz="40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DRUHY ENERGIÍ:</a:t>
            </a:r>
            <a:endParaRPr lang="sk-SK" sz="4000" b="1" u="sng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sk-SK" sz="3600" b="1" dirty="0" smtClean="0"/>
              <a:t>Podľa pôsobiacej sily:</a:t>
            </a:r>
            <a:endParaRPr lang="sk-SK" sz="3600" b="1" dirty="0"/>
          </a:p>
          <a:p>
            <a:r>
              <a:rPr lang="sk-SK" sz="3600" b="1" dirty="0">
                <a:solidFill>
                  <a:srgbClr val="00B050"/>
                </a:solidFill>
                <a:latin typeface="Comic Sans MS" pitchFamily="66" charset="0"/>
              </a:rPr>
              <a:t>Mechanická </a:t>
            </a:r>
            <a:r>
              <a:rPr lang="sk-SK" sz="3600" b="1" dirty="0" smtClean="0">
                <a:solidFill>
                  <a:srgbClr val="00B050"/>
                </a:solidFill>
                <a:latin typeface="Comic Sans MS" pitchFamily="66" charset="0"/>
              </a:rPr>
              <a:t>energia</a:t>
            </a:r>
            <a:endParaRPr lang="sk-SK" sz="3600" b="1" dirty="0">
              <a:solidFill>
                <a:srgbClr val="00B050"/>
              </a:solidFill>
              <a:latin typeface="Comic Sans MS" pitchFamily="66" charset="0"/>
            </a:endParaRPr>
          </a:p>
          <a:p>
            <a:pPr lvl="1"/>
            <a:r>
              <a:rPr lang="sk-SK" sz="2800" b="1" dirty="0">
                <a:latin typeface="Comic Sans MS" pitchFamily="66" charset="0"/>
              </a:rPr>
              <a:t>Kinetická </a:t>
            </a:r>
            <a:r>
              <a:rPr lang="sk-SK" sz="2800" b="1" dirty="0" smtClean="0">
                <a:latin typeface="Comic Sans MS" pitchFamily="66" charset="0"/>
              </a:rPr>
              <a:t>energia </a:t>
            </a:r>
            <a:r>
              <a:rPr lang="sk-SK" sz="2800" b="1" dirty="0">
                <a:latin typeface="Comic Sans MS" pitchFamily="66" charset="0"/>
              </a:rPr>
              <a:t>(Pohybová </a:t>
            </a:r>
            <a:r>
              <a:rPr lang="sk-SK" sz="2800" b="1" dirty="0" smtClean="0">
                <a:latin typeface="Comic Sans MS" pitchFamily="66" charset="0"/>
              </a:rPr>
              <a:t>energia)</a:t>
            </a:r>
            <a:endParaRPr lang="sk-SK" sz="2800" b="1" dirty="0">
              <a:latin typeface="Comic Sans MS" pitchFamily="66" charset="0"/>
            </a:endParaRPr>
          </a:p>
          <a:p>
            <a:pPr lvl="1"/>
            <a:r>
              <a:rPr lang="sk-SK" sz="2800" b="1" dirty="0" err="1" smtClean="0">
                <a:latin typeface="Comic Sans MS" pitchFamily="66" charset="0"/>
              </a:rPr>
              <a:t>Potencionálna</a:t>
            </a:r>
            <a:r>
              <a:rPr lang="sk-SK" sz="2800" b="1" dirty="0" smtClean="0">
                <a:latin typeface="Comic Sans MS" pitchFamily="66" charset="0"/>
              </a:rPr>
              <a:t> energia (Polohová energia)</a:t>
            </a:r>
            <a:endParaRPr lang="sk-SK" sz="2800" b="1" dirty="0">
              <a:latin typeface="Comic Sans MS" pitchFamily="66" charset="0"/>
            </a:endParaRPr>
          </a:p>
          <a:p>
            <a:pPr lvl="2"/>
            <a:r>
              <a:rPr lang="sk-SK" sz="2800" dirty="0" smtClean="0"/>
              <a:t>Gravitačná </a:t>
            </a:r>
            <a:r>
              <a:rPr lang="sk-SK" sz="2800" dirty="0" err="1" smtClean="0"/>
              <a:t>potencionálna</a:t>
            </a:r>
            <a:r>
              <a:rPr lang="sk-SK" sz="2800" dirty="0" smtClean="0"/>
              <a:t> </a:t>
            </a:r>
            <a:r>
              <a:rPr lang="sk-SK" sz="2800" dirty="0"/>
              <a:t>energia</a:t>
            </a:r>
          </a:p>
          <a:p>
            <a:pPr lvl="2"/>
            <a:r>
              <a:rPr lang="sk-SK" sz="2800" dirty="0" err="1" smtClean="0"/>
              <a:t>Potencionálna</a:t>
            </a:r>
            <a:r>
              <a:rPr lang="sk-SK" sz="2800" dirty="0" smtClean="0"/>
              <a:t> energia </a:t>
            </a:r>
            <a:r>
              <a:rPr lang="sk-SK" sz="2800" dirty="0"/>
              <a:t>pružnosti</a:t>
            </a:r>
          </a:p>
          <a:p>
            <a:pPr lvl="2"/>
            <a:r>
              <a:rPr lang="sk-SK" sz="2800" dirty="0"/>
              <a:t>Tlaková </a:t>
            </a:r>
            <a:r>
              <a:rPr lang="sk-SK" sz="2800" dirty="0" smtClean="0"/>
              <a:t>potenciálna </a:t>
            </a:r>
            <a:r>
              <a:rPr lang="sk-SK" sz="2800" dirty="0"/>
              <a:t>energia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61665"/>
            <a:ext cx="1714500" cy="7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77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2027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85114" y="1164817"/>
            <a:ext cx="449674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3600" b="1" dirty="0">
                <a:solidFill>
                  <a:srgbClr val="00B050"/>
                </a:solidFill>
                <a:latin typeface="Comic Sans MS" pitchFamily="66" charset="0"/>
              </a:rPr>
              <a:t>Elektrická energia</a:t>
            </a:r>
          </a:p>
          <a:p>
            <a:r>
              <a:rPr lang="sk-SK" sz="3600" b="1" dirty="0">
                <a:solidFill>
                  <a:srgbClr val="00B050"/>
                </a:solidFill>
                <a:latin typeface="Comic Sans MS" pitchFamily="66" charset="0"/>
              </a:rPr>
              <a:t>Magnetická energia</a:t>
            </a:r>
          </a:p>
          <a:p>
            <a:r>
              <a:rPr lang="sk-SK" sz="3600" b="1" dirty="0" smtClean="0">
                <a:solidFill>
                  <a:srgbClr val="00B050"/>
                </a:solidFill>
                <a:latin typeface="Comic Sans MS" pitchFamily="66" charset="0"/>
              </a:rPr>
              <a:t>Energia žiarenia</a:t>
            </a:r>
            <a:endParaRPr lang="sk-SK" sz="36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sk-SK" sz="3600" b="1" dirty="0" smtClean="0">
                <a:solidFill>
                  <a:srgbClr val="00B050"/>
                </a:solidFill>
                <a:latin typeface="Comic Sans MS" pitchFamily="66" charset="0"/>
              </a:rPr>
              <a:t>Energia vĺn</a:t>
            </a:r>
            <a:endParaRPr lang="sk-SK" sz="36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sk-SK" sz="3600" b="1" dirty="0" smtClean="0">
                <a:solidFill>
                  <a:srgbClr val="00B050"/>
                </a:solidFill>
                <a:latin typeface="Comic Sans MS" pitchFamily="66" charset="0"/>
              </a:rPr>
              <a:t>Vnútorná energia</a:t>
            </a:r>
            <a:endParaRPr lang="sk-SK" sz="3600" b="1" dirty="0">
              <a:solidFill>
                <a:srgbClr val="00B050"/>
              </a:solidFill>
              <a:latin typeface="Comic Sans MS" pitchFamily="66" charset="0"/>
            </a:endParaRPr>
          </a:p>
          <a:p>
            <a:pPr lvl="1"/>
            <a:r>
              <a:rPr lang="sk-SK" sz="2800" dirty="0"/>
              <a:t>Tepelná energia</a:t>
            </a:r>
          </a:p>
          <a:p>
            <a:pPr lvl="1"/>
            <a:r>
              <a:rPr lang="sk-SK" sz="2800" dirty="0"/>
              <a:t>Jadrová energia</a:t>
            </a:r>
          </a:p>
          <a:p>
            <a:pPr lvl="1"/>
            <a:r>
              <a:rPr lang="sk-SK" sz="2800" dirty="0"/>
              <a:t>Chemická energia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08" y="2420888"/>
            <a:ext cx="20320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59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467544" y="6560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1525680" y="141541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2583681" y="95549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779912" y="51980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825368" y="75451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4810200" y="87201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000892" y="0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54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87914" y="940592"/>
            <a:ext cx="805110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3600" b="1" dirty="0" smtClean="0"/>
              <a:t>Podľa zdroja:</a:t>
            </a:r>
            <a:endParaRPr lang="sk-SK" sz="36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Slnečná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Vodná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Veterná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Geotermálna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Energia morských vĺn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Parná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/>
              <a:t>Svalová </a:t>
            </a:r>
            <a:r>
              <a:rPr lang="sk-SK" sz="3200" dirty="0" smtClean="0"/>
              <a:t>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Svetelná energia</a:t>
            </a:r>
            <a:endParaRPr lang="sk-SK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sk-SK" sz="3200" dirty="0" smtClean="0"/>
              <a:t>Energia ohňa</a:t>
            </a:r>
            <a:endParaRPr lang="sk-SK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58" y="92869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738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885238" cy="1155700"/>
          </a:xfrm>
        </p:spPr>
        <p:txBody>
          <a:bodyPr/>
          <a:lstStyle/>
          <a:p>
            <a:r>
              <a:rPr lang="sk-SK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MECHANICKÁ</a:t>
            </a:r>
            <a:r>
              <a:rPr lang="en-US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nap ITC" pitchFamily="82" charset="0"/>
              </a:rPr>
              <a:t> </a:t>
            </a:r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ENERG</a:t>
            </a:r>
            <a:r>
              <a:rPr lang="sk-SK" b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IA</a:t>
            </a:r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sk-SK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POLOHOVÁ     </a:t>
            </a:r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&amp;</a:t>
            </a:r>
            <a:r>
              <a:rPr lang="en-US" sz="40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sk-SK" sz="4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POHYBOVÁ</a:t>
            </a:r>
            <a:endParaRPr lang="en-US" sz="4000" b="1">
              <a:solidFill>
                <a:srgbClr val="FF99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348880"/>
            <a:ext cx="5029200" cy="4800600"/>
          </a:xfrm>
        </p:spPr>
        <p:txBody>
          <a:bodyPr/>
          <a:lstStyle/>
          <a:p>
            <a:r>
              <a:rPr lang="sk-SK" sz="32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POTENCIONÁLNA</a:t>
            </a:r>
            <a:endParaRPr lang="en-US" sz="32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lvl="1"/>
            <a:r>
              <a:rPr lang="sk-SK" sz="280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Závisí od polohy v silovom poli.</a:t>
            </a:r>
            <a:endParaRPr lang="en-US" sz="280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2444824"/>
            <a:ext cx="4572000" cy="4800600"/>
          </a:xfrm>
        </p:spPr>
        <p:txBody>
          <a:bodyPr/>
          <a:lstStyle/>
          <a:p>
            <a:r>
              <a:rPr lang="sk-SK" sz="32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KINETICKÁ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lvl="1"/>
            <a:r>
              <a:rPr lang="sk-SK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Závisí od pohybu.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10" y="4045679"/>
            <a:ext cx="1905000" cy="11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12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6000"/>
      <p:bldP spid="4100" grpId="0" build="p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94035" y="646112"/>
            <a:ext cx="9481120" cy="1155700"/>
          </a:xfrm>
        </p:spPr>
        <p:txBody>
          <a:bodyPr/>
          <a:lstStyle/>
          <a:p>
            <a:pPr algn="l"/>
            <a:r>
              <a:rPr lang="en-US" sz="5000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</a:t>
            </a:r>
            <a:r>
              <a:rPr lang="en-US" sz="50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KINETIC</a:t>
            </a:r>
            <a:r>
              <a:rPr lang="sk-SK" sz="50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KÁ</a:t>
            </a:r>
            <a:r>
              <a:rPr lang="en-US" sz="50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ENERG</a:t>
            </a:r>
            <a:r>
              <a:rPr lang="sk-SK" sz="5000" b="1" smtClean="0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IA</a:t>
            </a:r>
            <a:endParaRPr lang="en-US" sz="5000" b="1">
              <a:solidFill>
                <a:srgbClr val="FF99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2" name="Picture 4" descr="AG002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9975"/>
            <a:ext cx="2362200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G00442_"/>
          <p:cNvPicPr>
            <a:picLocks noChangeAspect="1" noChangeArrowheads="1" noCrop="1"/>
          </p:cNvPicPr>
          <p:nvPr/>
        </p:nvPicPr>
        <p:blipFill>
          <a:blip r:embed="rId6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79722"/>
            <a:ext cx="1927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G00424_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886200"/>
            <a:ext cx="15589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97322"/>
            <a:ext cx="2209800" cy="15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5" y="3581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j03034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7963"/>
            <a:ext cx="2286000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j0236545"/>
          <p:cNvPicPr>
            <a:picLocks noChangeAspect="1" noChangeArrowheads="1" noCrop="1"/>
          </p:cNvPicPr>
          <p:nvPr/>
        </p:nvPicPr>
        <p:blipFill>
          <a:blip r:embed="rId11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411760" y="1577082"/>
            <a:ext cx="6538664" cy="271869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POHYBOVÁ ENERGIA</a:t>
            </a:r>
          </a:p>
          <a:p>
            <a:r>
              <a:rPr lang="sk-SK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značka  </a:t>
            </a:r>
            <a:r>
              <a:rPr lang="sk-SK" sz="4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</a:t>
            </a:r>
            <a:r>
              <a:rPr lang="sk-SK" sz="4000" baseline="-25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</a:t>
            </a:r>
            <a:endParaRPr lang="sk-SK" sz="4000" baseline="-250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  <a:latin typeface="Arial" pitchFamily="34" charset="0"/>
              </a:rPr>
              <a:t>Je to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</a:rPr>
              <a:t>energia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</a:rPr>
              <a:t> každého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pohybujúceho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sa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telesa-teleso,ktoré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má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energiu</a:t>
            </a:r>
            <a:r>
              <a:rPr lang="cs-CZ" sz="240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je schopné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konať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</a:rPr>
              <a:t>prácu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sz="4000" baseline="-25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173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8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8AECC-4F7A-4041-912B-588B316061CD}" type="datetime1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7C63B-D67C-4A53-8C72-05B9F0BD41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1814921"/>
            <a:ext cx="1440160" cy="11239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5453" y="1763486"/>
            <a:ext cx="827020" cy="10709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774" y="2834478"/>
            <a:ext cx="2287860" cy="190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36292"/>
            <a:ext cx="803820" cy="104094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333375"/>
            <a:ext cx="8147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k-SK" sz="3600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OD ČOHO ZÁVISÍ VEĽKOSŤ E</a:t>
            </a:r>
            <a:r>
              <a:rPr lang="sk-SK" sz="3600" b="1" baseline="-250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sk-SK" sz="3600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ru-RU" sz="3600" b="1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936758" y="4292908"/>
            <a:ext cx="5022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Čím väčšia hmotnosť,</a:t>
            </a:r>
          </a:p>
          <a:p>
            <a:pPr algn="ctr"/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tým väčšia je E</a:t>
            </a:r>
            <a:r>
              <a:rPr lang="cs-CZ" sz="3600" b="1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</a:t>
            </a:r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endParaRPr lang="cs-CZ" sz="36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712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9705 -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4.81481E-6 L 0.23038 -0.00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546 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0.0088 L 0.08108 -0.08634 C 0.10903 -0.10764 0.1507 -0.11898 0.1941 -0.11898 C 0.24358 -0.11898 0.28316 -0.10764 0.31111 -0.08634 L 0.44427 0.0088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8AECC-4F7A-4041-912B-588B316061CD}" type="datetime1">
              <a:rPr lang="ru-RU" smtClean="0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7C63B-D67C-4A53-8C72-05B9F0BD41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596" y="1556792"/>
            <a:ext cx="1828215" cy="18282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5453" y="1763486"/>
            <a:ext cx="827020" cy="10709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774" y="2834478"/>
            <a:ext cx="2287860" cy="190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36292"/>
            <a:ext cx="803820" cy="104094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333375"/>
            <a:ext cx="81470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k-SK" sz="3600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OD ČOHO ZÁVISÍ VEĽKOSŤ E</a:t>
            </a:r>
            <a:r>
              <a:rPr lang="sk-SK" sz="3600" b="1" baseline="-250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sk-SK" sz="3600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ru-RU" sz="3600" b="1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065000" y="4292908"/>
            <a:ext cx="4766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Čím väčšia rýchlosť,</a:t>
            </a:r>
          </a:p>
          <a:p>
            <a:pPr algn="ctr"/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tým väčšia je E</a:t>
            </a:r>
            <a:r>
              <a:rPr lang="cs-CZ" sz="3600" b="1" cap="none" spc="0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k</a:t>
            </a:r>
            <a:r>
              <a:rPr lang="cs-CZ" sz="36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.</a:t>
            </a:r>
            <a:endParaRPr lang="cs-CZ" sz="36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708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9705 -0.0039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4.81481E-6 L 0.23038 -0.00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6546 0.0004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0.0088 L 0.08108 -0.08634 C 0.10903 -0.10764 0.1507 -0.11898 0.1941 -0.11898 C 0.24358 -0.11898 0.28316 -0.10764 0.31111 -0.08634 L 0.44427 0.0088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">
                                          <p:stCondLst>
                                            <p:cond delay="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" decel="50000">
                                          <p:stCondLst>
                                            <p:cond delay="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" decel="50000">
                                          <p:stCondLst>
                                            <p:cond delay="6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" decel="50000">
                                          <p:stCondLst>
                                            <p:cond delay="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heme/theme1.xml><?xml version="1.0" encoding="utf-8"?>
<a:theme xmlns:a="http://schemas.openxmlformats.org/drawingml/2006/main" name="Ęş.´ž.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Ęş.´ž.10</Template>
  <TotalTime>0</TotalTime>
  <Words>347</Words>
  <Application>Microsoft Office PowerPoint</Application>
  <PresentationFormat>Prezentácia na obrazovke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Ęş.´ž.10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MECHANICKÁ ENERGIA:   POLOHOVÁ     &amp;   POHYBOVÁ</vt:lpstr>
      <vt:lpstr>            KINETICKÁ ENERGIA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energia</dc:title>
  <dc:creator/>
  <cp:lastModifiedBy/>
  <cp:revision>1</cp:revision>
  <dcterms:created xsi:type="dcterms:W3CDTF">2010-09-30T14:21:15Z</dcterms:created>
  <dcterms:modified xsi:type="dcterms:W3CDTF">2015-03-24T07:32:37Z</dcterms:modified>
</cp:coreProperties>
</file>