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3" r:id="rId16"/>
    <p:sldId id="278" r:id="rId17"/>
    <p:sldId id="270" r:id="rId18"/>
    <p:sldId id="271" r:id="rId19"/>
    <p:sldId id="272" r:id="rId20"/>
    <p:sldId id="274" r:id="rId21"/>
    <p:sldId id="279" r:id="rId22"/>
    <p:sldId id="275" r:id="rId23"/>
    <p:sldId id="277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E71"/>
    <a:srgbClr val="F88B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21" autoAdjust="0"/>
    <p:restoredTop sz="94660"/>
  </p:normalViewPr>
  <p:slideViewPr>
    <p:cSldViewPr>
      <p:cViewPr>
        <p:scale>
          <a:sx n="66" d="100"/>
          <a:sy n="66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91.jpeg"/><Relationship Id="rId1" Type="http://schemas.openxmlformats.org/officeDocument/2006/relationships/image" Target="../media/image181.jpeg"/><Relationship Id="rId4" Type="http://schemas.openxmlformats.org/officeDocument/2006/relationships/image" Target="../media/image2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A2997-8F76-4875-8525-FF51E8DC8135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85E5EF09-9409-44E5-81E5-924E5A1EBD79}">
      <dgm:prSet phldrT="[Text]" custT="1"/>
      <dgm:spPr>
        <a:solidFill>
          <a:srgbClr val="FFFF00"/>
        </a:solidFill>
      </dgm:spPr>
      <dgm:t>
        <a:bodyPr/>
        <a:lstStyle/>
        <a:p>
          <a:r>
            <a:rPr lang="sk-SK" sz="3200" b="1" dirty="0" smtClean="0">
              <a:solidFill>
                <a:srgbClr val="FF0000"/>
              </a:solidFill>
            </a:rPr>
            <a:t>suspenzia</a:t>
          </a:r>
          <a:endParaRPr lang="sk-SK" sz="3200" b="1" dirty="0">
            <a:solidFill>
              <a:srgbClr val="FF0000"/>
            </a:solidFill>
          </a:endParaRPr>
        </a:p>
      </dgm:t>
    </dgm:pt>
    <dgm:pt modelId="{AF46B9E5-5487-4613-8DDE-CB3741650810}" type="parTrans" cxnId="{E5D977CA-40F1-4639-847C-D5ED69A42750}">
      <dgm:prSet/>
      <dgm:spPr/>
      <dgm:t>
        <a:bodyPr/>
        <a:lstStyle/>
        <a:p>
          <a:endParaRPr lang="sk-SK"/>
        </a:p>
      </dgm:t>
    </dgm:pt>
    <dgm:pt modelId="{06C7659C-F84B-42D4-96F7-BC8264959788}" type="sibTrans" cxnId="{E5D977CA-40F1-4639-847C-D5ED69A42750}">
      <dgm:prSet/>
      <dgm:spPr/>
      <dgm:t>
        <a:bodyPr/>
        <a:lstStyle/>
        <a:p>
          <a:endParaRPr lang="sk-SK"/>
        </a:p>
      </dgm:t>
    </dgm:pt>
    <dgm:pt modelId="{25146459-D935-4C47-A6D6-A46E76405F4D}">
      <dgm:prSet phldrT="[Text]" custT="1"/>
      <dgm:spPr>
        <a:solidFill>
          <a:srgbClr val="FFFF00"/>
        </a:solidFill>
      </dgm:spPr>
      <dgm:t>
        <a:bodyPr/>
        <a:lstStyle/>
        <a:p>
          <a:r>
            <a:rPr lang="sk-SK" sz="3200" b="1" dirty="0" smtClean="0">
              <a:solidFill>
                <a:srgbClr val="FF0000"/>
              </a:solidFill>
            </a:rPr>
            <a:t>emulzia </a:t>
          </a:r>
          <a:endParaRPr lang="sk-SK" sz="3200" b="1" dirty="0">
            <a:solidFill>
              <a:srgbClr val="FF0000"/>
            </a:solidFill>
          </a:endParaRPr>
        </a:p>
      </dgm:t>
    </dgm:pt>
    <dgm:pt modelId="{18E7182D-D02B-49F8-9432-2C6628B2BD88}" type="parTrans" cxnId="{9F5D01E1-E2C1-4252-9246-C0CCF8E5F92D}">
      <dgm:prSet/>
      <dgm:spPr/>
      <dgm:t>
        <a:bodyPr/>
        <a:lstStyle/>
        <a:p>
          <a:endParaRPr lang="sk-SK"/>
        </a:p>
      </dgm:t>
    </dgm:pt>
    <dgm:pt modelId="{7FA3C4B9-C710-4F0D-AF78-4182804BEAF8}" type="sibTrans" cxnId="{9F5D01E1-E2C1-4252-9246-C0CCF8E5F92D}">
      <dgm:prSet/>
      <dgm:spPr/>
      <dgm:t>
        <a:bodyPr/>
        <a:lstStyle/>
        <a:p>
          <a:endParaRPr lang="sk-SK"/>
        </a:p>
      </dgm:t>
    </dgm:pt>
    <dgm:pt modelId="{F744DA32-12DC-44A7-8364-BB2D3747A648}">
      <dgm:prSet phldrT="[Text]" custT="1"/>
      <dgm:spPr>
        <a:solidFill>
          <a:srgbClr val="FFFF00"/>
        </a:solidFill>
      </dgm:spPr>
      <dgm:t>
        <a:bodyPr/>
        <a:lstStyle/>
        <a:p>
          <a:r>
            <a:rPr lang="sk-SK" sz="3200" b="1" dirty="0" smtClean="0">
              <a:solidFill>
                <a:srgbClr val="FF0000"/>
              </a:solidFill>
            </a:rPr>
            <a:t>pena</a:t>
          </a:r>
          <a:endParaRPr lang="sk-SK" sz="3200" b="1" dirty="0">
            <a:solidFill>
              <a:srgbClr val="FF0000"/>
            </a:solidFill>
          </a:endParaRPr>
        </a:p>
      </dgm:t>
    </dgm:pt>
    <dgm:pt modelId="{DAD2056D-B109-4D99-935A-572746EE9C7B}" type="parTrans" cxnId="{97C3912D-43E5-479D-9AE8-4C78C462B59D}">
      <dgm:prSet/>
      <dgm:spPr/>
      <dgm:t>
        <a:bodyPr/>
        <a:lstStyle/>
        <a:p>
          <a:endParaRPr lang="sk-SK"/>
        </a:p>
      </dgm:t>
    </dgm:pt>
    <dgm:pt modelId="{63635F7D-9423-45A9-AEE5-7815B78E5A89}" type="sibTrans" cxnId="{97C3912D-43E5-479D-9AE8-4C78C462B59D}">
      <dgm:prSet/>
      <dgm:spPr/>
      <dgm:t>
        <a:bodyPr/>
        <a:lstStyle/>
        <a:p>
          <a:endParaRPr lang="sk-SK"/>
        </a:p>
      </dgm:t>
    </dgm:pt>
    <dgm:pt modelId="{2BA74A4D-0174-40DE-A3C3-9017BF86CAC2}">
      <dgm:prSet custT="1"/>
      <dgm:spPr>
        <a:solidFill>
          <a:srgbClr val="FFFF00"/>
        </a:solidFill>
      </dgm:spPr>
      <dgm:t>
        <a:bodyPr/>
        <a:lstStyle/>
        <a:p>
          <a:r>
            <a:rPr lang="sk-SK" sz="3200" b="1" dirty="0" smtClean="0">
              <a:solidFill>
                <a:srgbClr val="FF0000"/>
              </a:solidFill>
            </a:rPr>
            <a:t>aerosól</a:t>
          </a:r>
          <a:endParaRPr lang="sk-SK" sz="3200" b="1" dirty="0">
            <a:solidFill>
              <a:srgbClr val="FF0000"/>
            </a:solidFill>
          </a:endParaRPr>
        </a:p>
      </dgm:t>
    </dgm:pt>
    <dgm:pt modelId="{3E6749CE-2759-4D3E-8337-2E2D69318F0D}" type="parTrans" cxnId="{912501CB-B063-4B36-8B1E-2D2F8B68BCA5}">
      <dgm:prSet/>
      <dgm:spPr/>
      <dgm:t>
        <a:bodyPr/>
        <a:lstStyle/>
        <a:p>
          <a:endParaRPr lang="sk-SK"/>
        </a:p>
      </dgm:t>
    </dgm:pt>
    <dgm:pt modelId="{F700F9D9-97C3-45CF-8D29-E1E928B25720}" type="sibTrans" cxnId="{912501CB-B063-4B36-8B1E-2D2F8B68BCA5}">
      <dgm:prSet/>
      <dgm:spPr/>
      <dgm:t>
        <a:bodyPr/>
        <a:lstStyle/>
        <a:p>
          <a:endParaRPr lang="sk-SK"/>
        </a:p>
      </dgm:t>
    </dgm:pt>
    <dgm:pt modelId="{41EC977D-EAB2-4F05-8089-FC9CE20F4945}" type="pres">
      <dgm:prSet presAssocID="{421A2997-8F76-4875-8525-FF51E8DC8135}" presName="Name0" presStyleCnt="0">
        <dgm:presLayoutVars>
          <dgm:dir/>
          <dgm:resizeHandles val="exact"/>
        </dgm:presLayoutVars>
      </dgm:prSet>
      <dgm:spPr/>
    </dgm:pt>
    <dgm:pt modelId="{1706EFB3-6CDE-43B4-8A7E-86B853D8A652}" type="pres">
      <dgm:prSet presAssocID="{421A2997-8F76-4875-8525-FF51E8DC8135}" presName="fgShape" presStyleLbl="fgShp" presStyleIdx="0" presStyleCnt="1" custLinFactNeighborX="44" custLinFactNeighborY="-3563"/>
      <dgm:spPr/>
    </dgm:pt>
    <dgm:pt modelId="{702782C0-BC2B-4229-B224-3BBCEF328856}" type="pres">
      <dgm:prSet presAssocID="{421A2997-8F76-4875-8525-FF51E8DC8135}" presName="linComp" presStyleCnt="0"/>
      <dgm:spPr/>
    </dgm:pt>
    <dgm:pt modelId="{441EACCE-645E-4EFF-A968-083815FD20FD}" type="pres">
      <dgm:prSet presAssocID="{85E5EF09-9409-44E5-81E5-924E5A1EBD79}" presName="compNode" presStyleCnt="0"/>
      <dgm:spPr/>
    </dgm:pt>
    <dgm:pt modelId="{94206683-7E62-4AEB-A4C5-E3DA2475E065}" type="pres">
      <dgm:prSet presAssocID="{85E5EF09-9409-44E5-81E5-924E5A1EBD79}" presName="bkgdShape" presStyleLbl="node1" presStyleIdx="0" presStyleCnt="4" custScaleX="114576" custLinFactNeighborX="1493" custLinFactNeighborY="388"/>
      <dgm:spPr/>
      <dgm:t>
        <a:bodyPr/>
        <a:lstStyle/>
        <a:p>
          <a:endParaRPr lang="sk-SK"/>
        </a:p>
      </dgm:t>
    </dgm:pt>
    <dgm:pt modelId="{8BBF88C4-B705-4B6C-8D3E-F11D9196E6BB}" type="pres">
      <dgm:prSet presAssocID="{85E5EF09-9409-44E5-81E5-924E5A1EBD7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2425858-0921-4ACD-B971-51EEB8609F1F}" type="pres">
      <dgm:prSet presAssocID="{85E5EF09-9409-44E5-81E5-924E5A1EBD79}" presName="invisiNode" presStyleLbl="node1" presStyleIdx="0" presStyleCnt="4"/>
      <dgm:spPr/>
    </dgm:pt>
    <dgm:pt modelId="{14CCCF46-2778-40AC-BF92-1B57F7681DB0}" type="pres">
      <dgm:prSet presAssocID="{85E5EF09-9409-44E5-81E5-924E5A1EBD7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C463F743-1719-4147-BEEA-39134CC47608}" type="pres">
      <dgm:prSet presAssocID="{06C7659C-F84B-42D4-96F7-BC8264959788}" presName="sibTrans" presStyleLbl="sibTrans2D1" presStyleIdx="0" presStyleCnt="0"/>
      <dgm:spPr/>
      <dgm:t>
        <a:bodyPr/>
        <a:lstStyle/>
        <a:p>
          <a:endParaRPr lang="sk-SK"/>
        </a:p>
      </dgm:t>
    </dgm:pt>
    <dgm:pt modelId="{A66A673F-79F3-4E6E-A52C-4185D281E6F3}" type="pres">
      <dgm:prSet presAssocID="{25146459-D935-4C47-A6D6-A46E76405F4D}" presName="compNode" presStyleCnt="0"/>
      <dgm:spPr/>
    </dgm:pt>
    <dgm:pt modelId="{12BBF0AB-69DF-4955-8844-CC6935B24CAF}" type="pres">
      <dgm:prSet presAssocID="{25146459-D935-4C47-A6D6-A46E76405F4D}" presName="bkgdShape" presStyleLbl="node1" presStyleIdx="1" presStyleCnt="4"/>
      <dgm:spPr/>
      <dgm:t>
        <a:bodyPr/>
        <a:lstStyle/>
        <a:p>
          <a:endParaRPr lang="sk-SK"/>
        </a:p>
      </dgm:t>
    </dgm:pt>
    <dgm:pt modelId="{36E9F9BD-2F6A-45B2-9F8C-DBF540EC53AD}" type="pres">
      <dgm:prSet presAssocID="{25146459-D935-4C47-A6D6-A46E76405F4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C9D069A-8410-4978-A566-151916EEF55A}" type="pres">
      <dgm:prSet presAssocID="{25146459-D935-4C47-A6D6-A46E76405F4D}" presName="invisiNode" presStyleLbl="node1" presStyleIdx="1" presStyleCnt="4"/>
      <dgm:spPr/>
    </dgm:pt>
    <dgm:pt modelId="{E9DFD549-55BF-4C6B-A892-8AB4F4C8AB5E}" type="pres">
      <dgm:prSet presAssocID="{25146459-D935-4C47-A6D6-A46E76405F4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9BEECF86-00EE-4000-BB2A-5A07FA13AF96}" type="pres">
      <dgm:prSet presAssocID="{7FA3C4B9-C710-4F0D-AF78-4182804BEAF8}" presName="sibTrans" presStyleLbl="sibTrans2D1" presStyleIdx="0" presStyleCnt="0"/>
      <dgm:spPr/>
      <dgm:t>
        <a:bodyPr/>
        <a:lstStyle/>
        <a:p>
          <a:endParaRPr lang="sk-SK"/>
        </a:p>
      </dgm:t>
    </dgm:pt>
    <dgm:pt modelId="{710DAEF8-87C9-4127-B792-87E2365DE981}" type="pres">
      <dgm:prSet presAssocID="{F744DA32-12DC-44A7-8364-BB2D3747A648}" presName="compNode" presStyleCnt="0"/>
      <dgm:spPr/>
    </dgm:pt>
    <dgm:pt modelId="{0D3CDDE5-7948-4B33-B552-E983BCA8130E}" type="pres">
      <dgm:prSet presAssocID="{F744DA32-12DC-44A7-8364-BB2D3747A648}" presName="bkgdShape" presStyleLbl="node1" presStyleIdx="2" presStyleCnt="4"/>
      <dgm:spPr/>
      <dgm:t>
        <a:bodyPr/>
        <a:lstStyle/>
        <a:p>
          <a:endParaRPr lang="sk-SK"/>
        </a:p>
      </dgm:t>
    </dgm:pt>
    <dgm:pt modelId="{DCB2F124-9562-45A6-B3E5-79278CC14AC0}" type="pres">
      <dgm:prSet presAssocID="{F744DA32-12DC-44A7-8364-BB2D3747A64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0E72BB3-FD66-4C9E-BC0C-A11D95055841}" type="pres">
      <dgm:prSet presAssocID="{F744DA32-12DC-44A7-8364-BB2D3747A648}" presName="invisiNode" presStyleLbl="node1" presStyleIdx="2" presStyleCnt="4"/>
      <dgm:spPr/>
    </dgm:pt>
    <dgm:pt modelId="{9C39FD89-F116-4C33-B3B0-F8FC8F467CF6}" type="pres">
      <dgm:prSet presAssocID="{F744DA32-12DC-44A7-8364-BB2D3747A64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4E4F93FF-D367-47CA-80E2-9A1AC0A70B9D}" type="pres">
      <dgm:prSet presAssocID="{63635F7D-9423-45A9-AEE5-7815B78E5A89}" presName="sibTrans" presStyleLbl="sibTrans2D1" presStyleIdx="0" presStyleCnt="0"/>
      <dgm:spPr/>
      <dgm:t>
        <a:bodyPr/>
        <a:lstStyle/>
        <a:p>
          <a:endParaRPr lang="sk-SK"/>
        </a:p>
      </dgm:t>
    </dgm:pt>
    <dgm:pt modelId="{2F64A024-21C5-4325-BC08-5EBD5BDE6EB3}" type="pres">
      <dgm:prSet presAssocID="{2BA74A4D-0174-40DE-A3C3-9017BF86CAC2}" presName="compNode" presStyleCnt="0"/>
      <dgm:spPr/>
    </dgm:pt>
    <dgm:pt modelId="{8F1E5477-594F-4813-98C1-4B710DEF62C5}" type="pres">
      <dgm:prSet presAssocID="{2BA74A4D-0174-40DE-A3C3-9017BF86CAC2}" presName="bkgdShape" presStyleLbl="node1" presStyleIdx="3" presStyleCnt="4"/>
      <dgm:spPr/>
      <dgm:t>
        <a:bodyPr/>
        <a:lstStyle/>
        <a:p>
          <a:endParaRPr lang="sk-SK"/>
        </a:p>
      </dgm:t>
    </dgm:pt>
    <dgm:pt modelId="{5FD247B4-318C-4FD4-9ABC-11183C6FAE9D}" type="pres">
      <dgm:prSet presAssocID="{2BA74A4D-0174-40DE-A3C3-9017BF86CAC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D593C94-5DBA-42B7-A462-0C328C7FDEA3}" type="pres">
      <dgm:prSet presAssocID="{2BA74A4D-0174-40DE-A3C3-9017BF86CAC2}" presName="invisiNode" presStyleLbl="node1" presStyleIdx="3" presStyleCnt="4"/>
      <dgm:spPr/>
    </dgm:pt>
    <dgm:pt modelId="{D9BFFA1F-39E8-43AB-8BDA-7B7CC17C8228}" type="pres">
      <dgm:prSet presAssocID="{2BA74A4D-0174-40DE-A3C3-9017BF86CAC2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97C3912D-43E5-479D-9AE8-4C78C462B59D}" srcId="{421A2997-8F76-4875-8525-FF51E8DC8135}" destId="{F744DA32-12DC-44A7-8364-BB2D3747A648}" srcOrd="2" destOrd="0" parTransId="{DAD2056D-B109-4D99-935A-572746EE9C7B}" sibTransId="{63635F7D-9423-45A9-AEE5-7815B78E5A89}"/>
    <dgm:cxn modelId="{912501CB-B063-4B36-8B1E-2D2F8B68BCA5}" srcId="{421A2997-8F76-4875-8525-FF51E8DC8135}" destId="{2BA74A4D-0174-40DE-A3C3-9017BF86CAC2}" srcOrd="3" destOrd="0" parTransId="{3E6749CE-2759-4D3E-8337-2E2D69318F0D}" sibTransId="{F700F9D9-97C3-45CF-8D29-E1E928B25720}"/>
    <dgm:cxn modelId="{F6BA4E63-8315-4942-AE76-FF43D35733B8}" type="presOf" srcId="{06C7659C-F84B-42D4-96F7-BC8264959788}" destId="{C463F743-1719-4147-BEEA-39134CC47608}" srcOrd="0" destOrd="0" presId="urn:microsoft.com/office/officeart/2005/8/layout/hList7#2"/>
    <dgm:cxn modelId="{545458A5-793C-4D90-83BB-88570CBDE506}" type="presOf" srcId="{85E5EF09-9409-44E5-81E5-924E5A1EBD79}" destId="{8BBF88C4-B705-4B6C-8D3E-F11D9196E6BB}" srcOrd="1" destOrd="0" presId="urn:microsoft.com/office/officeart/2005/8/layout/hList7#2"/>
    <dgm:cxn modelId="{77EF0A3C-6866-42F1-8F1A-4C7A57DF86C4}" type="presOf" srcId="{2BA74A4D-0174-40DE-A3C3-9017BF86CAC2}" destId="{8F1E5477-594F-4813-98C1-4B710DEF62C5}" srcOrd="0" destOrd="0" presId="urn:microsoft.com/office/officeart/2005/8/layout/hList7#2"/>
    <dgm:cxn modelId="{920A6A54-5671-4598-B179-B062E03639D5}" type="presOf" srcId="{421A2997-8F76-4875-8525-FF51E8DC8135}" destId="{41EC977D-EAB2-4F05-8089-FC9CE20F4945}" srcOrd="0" destOrd="0" presId="urn:microsoft.com/office/officeart/2005/8/layout/hList7#2"/>
    <dgm:cxn modelId="{58684C9D-423E-4F0C-A5F1-37822777113D}" type="presOf" srcId="{85E5EF09-9409-44E5-81E5-924E5A1EBD79}" destId="{94206683-7E62-4AEB-A4C5-E3DA2475E065}" srcOrd="0" destOrd="0" presId="urn:microsoft.com/office/officeart/2005/8/layout/hList7#2"/>
    <dgm:cxn modelId="{9D7D00D9-48CA-446E-A455-9E8B6FBD0528}" type="presOf" srcId="{7FA3C4B9-C710-4F0D-AF78-4182804BEAF8}" destId="{9BEECF86-00EE-4000-BB2A-5A07FA13AF96}" srcOrd="0" destOrd="0" presId="urn:microsoft.com/office/officeart/2005/8/layout/hList7#2"/>
    <dgm:cxn modelId="{AA9160F8-6ABB-4123-894D-8BC8EE8FB904}" type="presOf" srcId="{F744DA32-12DC-44A7-8364-BB2D3747A648}" destId="{0D3CDDE5-7948-4B33-B552-E983BCA8130E}" srcOrd="0" destOrd="0" presId="urn:microsoft.com/office/officeart/2005/8/layout/hList7#2"/>
    <dgm:cxn modelId="{6752F703-BF44-4657-9956-20E075124FE8}" type="presOf" srcId="{25146459-D935-4C47-A6D6-A46E76405F4D}" destId="{36E9F9BD-2F6A-45B2-9F8C-DBF540EC53AD}" srcOrd="1" destOrd="0" presId="urn:microsoft.com/office/officeart/2005/8/layout/hList7#2"/>
    <dgm:cxn modelId="{E5D977CA-40F1-4639-847C-D5ED69A42750}" srcId="{421A2997-8F76-4875-8525-FF51E8DC8135}" destId="{85E5EF09-9409-44E5-81E5-924E5A1EBD79}" srcOrd="0" destOrd="0" parTransId="{AF46B9E5-5487-4613-8DDE-CB3741650810}" sibTransId="{06C7659C-F84B-42D4-96F7-BC8264959788}"/>
    <dgm:cxn modelId="{9F5D01E1-E2C1-4252-9246-C0CCF8E5F92D}" srcId="{421A2997-8F76-4875-8525-FF51E8DC8135}" destId="{25146459-D935-4C47-A6D6-A46E76405F4D}" srcOrd="1" destOrd="0" parTransId="{18E7182D-D02B-49F8-9432-2C6628B2BD88}" sibTransId="{7FA3C4B9-C710-4F0D-AF78-4182804BEAF8}"/>
    <dgm:cxn modelId="{7465BE99-490B-4B3B-8C50-AD5669DAC648}" type="presOf" srcId="{2BA74A4D-0174-40DE-A3C3-9017BF86CAC2}" destId="{5FD247B4-318C-4FD4-9ABC-11183C6FAE9D}" srcOrd="1" destOrd="0" presId="urn:microsoft.com/office/officeart/2005/8/layout/hList7#2"/>
    <dgm:cxn modelId="{2ED78483-2C8F-406C-A031-BEEC77CCCD8F}" type="presOf" srcId="{63635F7D-9423-45A9-AEE5-7815B78E5A89}" destId="{4E4F93FF-D367-47CA-80E2-9A1AC0A70B9D}" srcOrd="0" destOrd="0" presId="urn:microsoft.com/office/officeart/2005/8/layout/hList7#2"/>
    <dgm:cxn modelId="{0AE33B9E-1BEB-491C-923F-84843843AF51}" type="presOf" srcId="{F744DA32-12DC-44A7-8364-BB2D3747A648}" destId="{DCB2F124-9562-45A6-B3E5-79278CC14AC0}" srcOrd="1" destOrd="0" presId="urn:microsoft.com/office/officeart/2005/8/layout/hList7#2"/>
    <dgm:cxn modelId="{C29795BC-2217-4B74-8297-EB879ACE1BBE}" type="presOf" srcId="{25146459-D935-4C47-A6D6-A46E76405F4D}" destId="{12BBF0AB-69DF-4955-8844-CC6935B24CAF}" srcOrd="0" destOrd="0" presId="urn:microsoft.com/office/officeart/2005/8/layout/hList7#2"/>
    <dgm:cxn modelId="{C789A479-49BC-4BB5-944F-7F72F6C0E2BB}" type="presParOf" srcId="{41EC977D-EAB2-4F05-8089-FC9CE20F4945}" destId="{1706EFB3-6CDE-43B4-8A7E-86B853D8A652}" srcOrd="0" destOrd="0" presId="urn:microsoft.com/office/officeart/2005/8/layout/hList7#2"/>
    <dgm:cxn modelId="{AA5D66A6-6608-486C-AA02-2619782A0E15}" type="presParOf" srcId="{41EC977D-EAB2-4F05-8089-FC9CE20F4945}" destId="{702782C0-BC2B-4229-B224-3BBCEF328856}" srcOrd="1" destOrd="0" presId="urn:microsoft.com/office/officeart/2005/8/layout/hList7#2"/>
    <dgm:cxn modelId="{B6F14093-1B67-42F6-9FA6-7E4689185B99}" type="presParOf" srcId="{702782C0-BC2B-4229-B224-3BBCEF328856}" destId="{441EACCE-645E-4EFF-A968-083815FD20FD}" srcOrd="0" destOrd="0" presId="urn:microsoft.com/office/officeart/2005/8/layout/hList7#2"/>
    <dgm:cxn modelId="{C53E95BE-8BF4-4AAC-94DF-89401969537D}" type="presParOf" srcId="{441EACCE-645E-4EFF-A968-083815FD20FD}" destId="{94206683-7E62-4AEB-A4C5-E3DA2475E065}" srcOrd="0" destOrd="0" presId="urn:microsoft.com/office/officeart/2005/8/layout/hList7#2"/>
    <dgm:cxn modelId="{FF4D8DDE-77EA-4836-AFAF-487059EF7AB8}" type="presParOf" srcId="{441EACCE-645E-4EFF-A968-083815FD20FD}" destId="{8BBF88C4-B705-4B6C-8D3E-F11D9196E6BB}" srcOrd="1" destOrd="0" presId="urn:microsoft.com/office/officeart/2005/8/layout/hList7#2"/>
    <dgm:cxn modelId="{12342162-DCE4-40D2-A1A8-D1EB2296F5E8}" type="presParOf" srcId="{441EACCE-645E-4EFF-A968-083815FD20FD}" destId="{E2425858-0921-4ACD-B971-51EEB8609F1F}" srcOrd="2" destOrd="0" presId="urn:microsoft.com/office/officeart/2005/8/layout/hList7#2"/>
    <dgm:cxn modelId="{9EAFC332-CAC4-49CE-85F8-2E5228495194}" type="presParOf" srcId="{441EACCE-645E-4EFF-A968-083815FD20FD}" destId="{14CCCF46-2778-40AC-BF92-1B57F7681DB0}" srcOrd="3" destOrd="0" presId="urn:microsoft.com/office/officeart/2005/8/layout/hList7#2"/>
    <dgm:cxn modelId="{3E7A7B87-15E6-4D86-8E7F-CAF8D0B40716}" type="presParOf" srcId="{702782C0-BC2B-4229-B224-3BBCEF328856}" destId="{C463F743-1719-4147-BEEA-39134CC47608}" srcOrd="1" destOrd="0" presId="urn:microsoft.com/office/officeart/2005/8/layout/hList7#2"/>
    <dgm:cxn modelId="{78425FD3-490A-4274-9032-B9F19CB432DC}" type="presParOf" srcId="{702782C0-BC2B-4229-B224-3BBCEF328856}" destId="{A66A673F-79F3-4E6E-A52C-4185D281E6F3}" srcOrd="2" destOrd="0" presId="urn:microsoft.com/office/officeart/2005/8/layout/hList7#2"/>
    <dgm:cxn modelId="{10BB7C0E-7563-4AC3-AC24-687C8C93210B}" type="presParOf" srcId="{A66A673F-79F3-4E6E-A52C-4185D281E6F3}" destId="{12BBF0AB-69DF-4955-8844-CC6935B24CAF}" srcOrd="0" destOrd="0" presId="urn:microsoft.com/office/officeart/2005/8/layout/hList7#2"/>
    <dgm:cxn modelId="{B5A03B89-89C0-4C35-9FCD-7EB4BFCEEC47}" type="presParOf" srcId="{A66A673F-79F3-4E6E-A52C-4185D281E6F3}" destId="{36E9F9BD-2F6A-45B2-9F8C-DBF540EC53AD}" srcOrd="1" destOrd="0" presId="urn:microsoft.com/office/officeart/2005/8/layout/hList7#2"/>
    <dgm:cxn modelId="{4923E32F-68C0-4D27-A406-613578143217}" type="presParOf" srcId="{A66A673F-79F3-4E6E-A52C-4185D281E6F3}" destId="{FC9D069A-8410-4978-A566-151916EEF55A}" srcOrd="2" destOrd="0" presId="urn:microsoft.com/office/officeart/2005/8/layout/hList7#2"/>
    <dgm:cxn modelId="{29292B47-4A62-447C-9523-F7E7C2E46651}" type="presParOf" srcId="{A66A673F-79F3-4E6E-A52C-4185D281E6F3}" destId="{E9DFD549-55BF-4C6B-A892-8AB4F4C8AB5E}" srcOrd="3" destOrd="0" presId="urn:microsoft.com/office/officeart/2005/8/layout/hList7#2"/>
    <dgm:cxn modelId="{D848B642-9A0C-4074-8142-5630314D36C9}" type="presParOf" srcId="{702782C0-BC2B-4229-B224-3BBCEF328856}" destId="{9BEECF86-00EE-4000-BB2A-5A07FA13AF96}" srcOrd="3" destOrd="0" presId="urn:microsoft.com/office/officeart/2005/8/layout/hList7#2"/>
    <dgm:cxn modelId="{D07932DE-04F4-4061-BE60-10D5375850F6}" type="presParOf" srcId="{702782C0-BC2B-4229-B224-3BBCEF328856}" destId="{710DAEF8-87C9-4127-B792-87E2365DE981}" srcOrd="4" destOrd="0" presId="urn:microsoft.com/office/officeart/2005/8/layout/hList7#2"/>
    <dgm:cxn modelId="{03EEEF4E-ED6D-4FEE-959F-2D39B38D4C23}" type="presParOf" srcId="{710DAEF8-87C9-4127-B792-87E2365DE981}" destId="{0D3CDDE5-7948-4B33-B552-E983BCA8130E}" srcOrd="0" destOrd="0" presId="urn:microsoft.com/office/officeart/2005/8/layout/hList7#2"/>
    <dgm:cxn modelId="{1864D265-EFB8-4B2B-A0C5-60AF7135F47D}" type="presParOf" srcId="{710DAEF8-87C9-4127-B792-87E2365DE981}" destId="{DCB2F124-9562-45A6-B3E5-79278CC14AC0}" srcOrd="1" destOrd="0" presId="urn:microsoft.com/office/officeart/2005/8/layout/hList7#2"/>
    <dgm:cxn modelId="{3D2677FD-AE7A-4061-8597-D08B50A52E34}" type="presParOf" srcId="{710DAEF8-87C9-4127-B792-87E2365DE981}" destId="{80E72BB3-FD66-4C9E-BC0C-A11D95055841}" srcOrd="2" destOrd="0" presId="urn:microsoft.com/office/officeart/2005/8/layout/hList7#2"/>
    <dgm:cxn modelId="{78779573-AB7B-456F-A893-6FCA8547F8AE}" type="presParOf" srcId="{710DAEF8-87C9-4127-B792-87E2365DE981}" destId="{9C39FD89-F116-4C33-B3B0-F8FC8F467CF6}" srcOrd="3" destOrd="0" presId="urn:microsoft.com/office/officeart/2005/8/layout/hList7#2"/>
    <dgm:cxn modelId="{9440EB39-A7E3-4206-B4BB-81FCA6E035D5}" type="presParOf" srcId="{702782C0-BC2B-4229-B224-3BBCEF328856}" destId="{4E4F93FF-D367-47CA-80E2-9A1AC0A70B9D}" srcOrd="5" destOrd="0" presId="urn:microsoft.com/office/officeart/2005/8/layout/hList7#2"/>
    <dgm:cxn modelId="{54BA375A-FF0F-4FB3-8BE3-D5AC7423D7BC}" type="presParOf" srcId="{702782C0-BC2B-4229-B224-3BBCEF328856}" destId="{2F64A024-21C5-4325-BC08-5EBD5BDE6EB3}" srcOrd="6" destOrd="0" presId="urn:microsoft.com/office/officeart/2005/8/layout/hList7#2"/>
    <dgm:cxn modelId="{A1F9A521-2D0C-40BF-AC29-435ED51F21F9}" type="presParOf" srcId="{2F64A024-21C5-4325-BC08-5EBD5BDE6EB3}" destId="{8F1E5477-594F-4813-98C1-4B710DEF62C5}" srcOrd="0" destOrd="0" presId="urn:microsoft.com/office/officeart/2005/8/layout/hList7#2"/>
    <dgm:cxn modelId="{FB0C21A7-3A2D-4049-A9EB-FC17EA3CC77D}" type="presParOf" srcId="{2F64A024-21C5-4325-BC08-5EBD5BDE6EB3}" destId="{5FD247B4-318C-4FD4-9ABC-11183C6FAE9D}" srcOrd="1" destOrd="0" presId="urn:microsoft.com/office/officeart/2005/8/layout/hList7#2"/>
    <dgm:cxn modelId="{786B5E3D-AF63-4163-B308-880BF03094AF}" type="presParOf" srcId="{2F64A024-21C5-4325-BC08-5EBD5BDE6EB3}" destId="{AD593C94-5DBA-42B7-A462-0C328C7FDEA3}" srcOrd="2" destOrd="0" presId="urn:microsoft.com/office/officeart/2005/8/layout/hList7#2"/>
    <dgm:cxn modelId="{0DB67316-AD31-445B-8436-D5DC9DEB48AF}" type="presParOf" srcId="{2F64A024-21C5-4325-BC08-5EBD5BDE6EB3}" destId="{D9BFFA1F-39E8-43AB-8BDA-7B7CC17C822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06683-7E62-4AEB-A4C5-E3DA2475E065}">
      <dsp:nvSpPr>
        <dsp:cNvPr id="0" name=""/>
        <dsp:cNvSpPr/>
      </dsp:nvSpPr>
      <dsp:spPr>
        <a:xfrm>
          <a:off x="27684" y="0"/>
          <a:ext cx="2123085" cy="498432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>
              <a:solidFill>
                <a:srgbClr val="FF0000"/>
              </a:solidFill>
            </a:rPr>
            <a:t>suspenzia</a:t>
          </a:r>
          <a:endParaRPr lang="sk-SK" sz="3200" b="1" kern="1200" dirty="0">
            <a:solidFill>
              <a:srgbClr val="FF0000"/>
            </a:solidFill>
          </a:endParaRPr>
        </a:p>
      </dsp:txBody>
      <dsp:txXfrm>
        <a:off x="27684" y="1993731"/>
        <a:ext cx="2123085" cy="1993731"/>
      </dsp:txXfrm>
    </dsp:sp>
    <dsp:sp modelId="{14CCCF46-2778-40AC-BF92-1B57F7681DB0}">
      <dsp:nvSpPr>
        <dsp:cNvPr id="0" name=""/>
        <dsp:cNvSpPr/>
      </dsp:nvSpPr>
      <dsp:spPr>
        <a:xfrm>
          <a:off x="231671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BF0AB-69DF-4955-8844-CC6935B24CAF}">
      <dsp:nvSpPr>
        <dsp:cNvPr id="0" name=""/>
        <dsp:cNvSpPr/>
      </dsp:nvSpPr>
      <dsp:spPr>
        <a:xfrm>
          <a:off x="2178694" y="0"/>
          <a:ext cx="1852992" cy="498432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>
              <a:solidFill>
                <a:srgbClr val="FF0000"/>
              </a:solidFill>
            </a:rPr>
            <a:t>emulzia </a:t>
          </a:r>
          <a:endParaRPr lang="sk-SK" sz="3200" b="1" kern="1200" dirty="0">
            <a:solidFill>
              <a:srgbClr val="FF0000"/>
            </a:solidFill>
          </a:endParaRPr>
        </a:p>
      </dsp:txBody>
      <dsp:txXfrm>
        <a:off x="2178694" y="1993731"/>
        <a:ext cx="1852992" cy="1993731"/>
      </dsp:txXfrm>
    </dsp:sp>
    <dsp:sp modelId="{E9DFD549-55BF-4C6B-A892-8AB4F4C8AB5E}">
      <dsp:nvSpPr>
        <dsp:cNvPr id="0" name=""/>
        <dsp:cNvSpPr/>
      </dsp:nvSpPr>
      <dsp:spPr>
        <a:xfrm>
          <a:off x="2275300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CDDE5-7948-4B33-B552-E983BCA8130E}">
      <dsp:nvSpPr>
        <dsp:cNvPr id="0" name=""/>
        <dsp:cNvSpPr/>
      </dsp:nvSpPr>
      <dsp:spPr>
        <a:xfrm>
          <a:off x="4087277" y="0"/>
          <a:ext cx="1852992" cy="498432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>
              <a:solidFill>
                <a:srgbClr val="FF0000"/>
              </a:solidFill>
            </a:rPr>
            <a:t>pena</a:t>
          </a:r>
          <a:endParaRPr lang="sk-SK" sz="3200" b="1" kern="1200" dirty="0">
            <a:solidFill>
              <a:srgbClr val="FF0000"/>
            </a:solidFill>
          </a:endParaRPr>
        </a:p>
      </dsp:txBody>
      <dsp:txXfrm>
        <a:off x="4087277" y="1993731"/>
        <a:ext cx="1852992" cy="1993731"/>
      </dsp:txXfrm>
    </dsp:sp>
    <dsp:sp modelId="{9C39FD89-F116-4C33-B3B0-F8FC8F467CF6}">
      <dsp:nvSpPr>
        <dsp:cNvPr id="0" name=""/>
        <dsp:cNvSpPr/>
      </dsp:nvSpPr>
      <dsp:spPr>
        <a:xfrm>
          <a:off x="4183882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E5477-594F-4813-98C1-4B710DEF62C5}">
      <dsp:nvSpPr>
        <dsp:cNvPr id="0" name=""/>
        <dsp:cNvSpPr/>
      </dsp:nvSpPr>
      <dsp:spPr>
        <a:xfrm>
          <a:off x="5995859" y="0"/>
          <a:ext cx="1852992" cy="498432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>
              <a:solidFill>
                <a:srgbClr val="FF0000"/>
              </a:solidFill>
            </a:rPr>
            <a:t>aerosól</a:t>
          </a:r>
          <a:endParaRPr lang="sk-SK" sz="3200" b="1" kern="1200" dirty="0">
            <a:solidFill>
              <a:srgbClr val="FF0000"/>
            </a:solidFill>
          </a:endParaRPr>
        </a:p>
      </dsp:txBody>
      <dsp:txXfrm>
        <a:off x="5995859" y="1993731"/>
        <a:ext cx="1852992" cy="1993731"/>
      </dsp:txXfrm>
    </dsp:sp>
    <dsp:sp modelId="{D9BFFA1F-39E8-43AB-8BDA-7B7CC17C8228}">
      <dsp:nvSpPr>
        <dsp:cNvPr id="0" name=""/>
        <dsp:cNvSpPr/>
      </dsp:nvSpPr>
      <dsp:spPr>
        <a:xfrm>
          <a:off x="6092465" y="299059"/>
          <a:ext cx="1659781" cy="165978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6EFB3-6CDE-43B4-8A7E-86B853D8A652}">
      <dsp:nvSpPr>
        <dsp:cNvPr id="0" name=""/>
        <dsp:cNvSpPr/>
      </dsp:nvSpPr>
      <dsp:spPr>
        <a:xfrm>
          <a:off x="313954" y="3987462"/>
          <a:ext cx="7220962" cy="74764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0F97F-7A63-4120-A392-ACA66063309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03AE-C7BC-44C9-A9D0-78178AF42A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0407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Učivo na tému Zmesi už bolo prebraté. Na</a:t>
            </a:r>
            <a:r>
              <a:rPr lang="sk-SK" baseline="0" dirty="0" smtClean="0"/>
              <a:t> tejto vyučovacej hodine je cieľom tieto získané poznatky zopakovať, utvrdiť, zosystematizovať, vzhľadom k tomu, že to bolo učivo s mnohými  pre žiakov novými informáciami. 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587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Podľa</a:t>
            </a:r>
            <a:r>
              <a:rPr lang="sk-SK" baseline="0" dirty="0" smtClean="0"/>
              <a:t> toho, aké zložky tvoria rôznorodú zmes, rozlišujeme štyri základní typy rôznorodých zmesí: suspenzia, emulzia, pena, aerosól.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035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Suspenzia</a:t>
            </a:r>
            <a:r>
              <a:rPr lang="sk-SK" baseline="0" dirty="0" smtClean="0"/>
              <a:t> je prvý typ rôznorodých zmesí. S cieľom uvoľniť atmosféru na hodine môžeme pustiť kúsok z videa V kuchyni.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 emulziami sa bežne</a:t>
            </a:r>
            <a:r>
              <a:rPr lang="sk-SK" baseline="0" dirty="0" smtClean="0"/>
              <a:t> stretávame. Kliknutím na odkaz si môžeme pozrieť, aká môže byť zaujímavá taká obyčajná zmes, akou je olej s vodou.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Vznik peny môžu žiaci vidieť na príklade videa Slonia pasta – reakcia peroxidu vodíka s roztokom jodidu draselného.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Poznáme</a:t>
            </a:r>
            <a:r>
              <a:rPr lang="sk-SK" baseline="0" dirty="0" smtClean="0"/>
              <a:t> dva typy aerosólu- hmla a dym. Kliknutím na odkaz premietneme žiakom krátke video Púštna búrka v Austrálii.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Stručné</a:t>
            </a:r>
            <a:r>
              <a:rPr lang="sk-SK" baseline="0" dirty="0" smtClean="0"/>
              <a:t> zopakovanie učiva- s</a:t>
            </a:r>
            <a:r>
              <a:rPr lang="sk-SK" dirty="0" smtClean="0"/>
              <a:t>poločne</a:t>
            </a:r>
            <a:r>
              <a:rPr lang="sk-SK" baseline="0" dirty="0" smtClean="0"/>
              <a:t> prechádzame jednotlivé otázky, žiaci odpovedajú.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interaktívnej tabuli žiaci označujú</a:t>
            </a:r>
            <a:r>
              <a:rPr lang="sk-SK" baseline="0" dirty="0" smtClean="0"/>
              <a:t> obrázky, na ktorých je zobrazená zmes.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36925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Žiaci pri interaktívnej tabuli hľadajú rôznorodé zmesi, po skončení klikni na tlačidlo v</a:t>
            </a:r>
            <a:r>
              <a:rPr lang="sk-SK" baseline="0" dirty="0" smtClean="0"/>
              <a:t> pravom dolnom rohu.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Žiaci na vyzvanie pristupujú k interaktívnej</a:t>
            </a:r>
            <a:r>
              <a:rPr lang="sk-SK" baseline="0" dirty="0" smtClean="0"/>
              <a:t> tabuli a hľadajú suspenziu.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Kliknutím na ktorúkoľvek</a:t>
            </a:r>
            <a:r>
              <a:rPr lang="sk-SK" baseline="0" dirty="0" smtClean="0"/>
              <a:t> položku v obsahu sa na túto časť presuniete.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r>
              <a:rPr lang="sk-SK" baseline="0" dirty="0" smtClean="0"/>
              <a:t> motivačnej časti hodiny so žiakmi diskutujeme o tom, aké rozličné látky nás denne obklopujú, snažia sa pomenovať ich rôzne vlastnosti, ich odlišnosti.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704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Poukážeme na rozdiel medzi čistými chemickými látkami</a:t>
            </a:r>
            <a:r>
              <a:rPr lang="sk-SK" baseline="0" dirty="0" smtClean="0"/>
              <a:t> a zmesami. Na prvom obrázku je voda- obsahuje len molekuly vody, na druhom obrázku je zmes vody s oxidom uhličitým (sóda), vidíme, že obsahuje dva druhy častíc.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885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Objasníme</a:t>
            </a:r>
            <a:r>
              <a:rPr lang="sk-SK" baseline="0" dirty="0" smtClean="0"/>
              <a:t> rozdelenie zmesí podľa skupenstva.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479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tejto klasifikácii zmesí upozorníme žiakov</a:t>
            </a:r>
            <a:r>
              <a:rPr lang="sk-SK" baseline="0" dirty="0" smtClean="0"/>
              <a:t> na prvú časť oboch nových výrazov: rovno- znamená, že to vyzerá všade rovnaké, </a:t>
            </a:r>
            <a:r>
              <a:rPr lang="sk-SK" baseline="0" dirty="0" err="1" smtClean="0"/>
              <a:t>rôzno</a:t>
            </a:r>
            <a:r>
              <a:rPr lang="sk-SK" baseline="0" dirty="0" smtClean="0"/>
              <a:t>- znamená, že je to v rôznych častiach zmesi rôzne, vidím, že tá zmes má viac zložiek.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5808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Vysvetlíme pojem rovnorodá zmes.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4466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Objasníme zloženie roztokov s dôrazom na najbežnejšie vodné roztoky.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45653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Vysvetlíme pojem rôznorodé zmesi, hľadáme príklady.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03AE-C7BC-44C9-A9D0-78178AF42A0F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8204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8574709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1818614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61803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4431672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168945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4187302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270292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783046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373831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4095840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411909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F0DF-2D2F-49A4-AC6B-FB9D68F76638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8909-FC9D-4D7B-9A27-06792CBB079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734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17KXsJCVeG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mojevideo.sk/video/b6ee/voda_a_olej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youtube.com/watch?v=soyoYsYJgp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4DLV258acb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slide" Target="slide2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1.jpeg"/><Relationship Id="rId9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jpeg"/><Relationship Id="rId7" Type="http://schemas.openxmlformats.org/officeDocument/2006/relationships/image" Target="../media/image42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slide" Target="slide2.xml"/><Relationship Id="rId5" Type="http://schemas.openxmlformats.org/officeDocument/2006/relationships/image" Target="../media/image19.jpeg"/><Relationship Id="rId10" Type="http://schemas.openxmlformats.org/officeDocument/2006/relationships/image" Target="../media/image29.jpeg"/><Relationship Id="rId4" Type="http://schemas.openxmlformats.org/officeDocument/2006/relationships/image" Target="../media/image18.jpeg"/><Relationship Id="rId9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edupage.org/?test=269273" TargetMode="External"/><Relationship Id="rId2" Type="http://schemas.openxmlformats.org/officeDocument/2006/relationships/hyperlink" Target="http://www.zsvelkeuherce.edupag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hyperlink" Target="http://www.bezkriedy.s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4fun.sk/?food=1&amp;id=88/" TargetMode="External"/><Relationship Id="rId3" Type="http://schemas.openxmlformats.org/officeDocument/2006/relationships/hyperlink" Target="http://www.australian-astrild.6f.sk/chov/krmivo-doplnky-potravy/zmes-zrn/" TargetMode="External"/><Relationship Id="rId7" Type="http://schemas.openxmlformats.org/officeDocument/2006/relationships/hyperlink" Target="http://www.zetr.sk/spolocnost/" TargetMode="External"/><Relationship Id="rId2" Type="http://schemas.openxmlformats.org/officeDocument/2006/relationships/hyperlink" Target="http://www.youtube.com/watch?v=4DLV258ac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icallove-krystyna.blogspot.sk/2010/06/homogenne-zmesi.html" TargetMode="External"/><Relationship Id="rId11" Type="http://schemas.openxmlformats.org/officeDocument/2006/relationships/hyperlink" Target="http://hejbabenky.blog.cz/0712/nepravidelna-mestruacia-zapaly-riesenie-liecive-byliny" TargetMode="External"/><Relationship Id="rId5" Type="http://schemas.openxmlformats.org/officeDocument/2006/relationships/hyperlink" Target="http://www.polystyrenoveizolacie.sk/produkty/epoxy-stone/" TargetMode="External"/><Relationship Id="rId10" Type="http://schemas.openxmlformats.org/officeDocument/2006/relationships/hyperlink" Target="http://www.mojevideo.sk/video/b6ee/voda_a_olej.html" TargetMode="External"/><Relationship Id="rId4" Type="http://schemas.openxmlformats.org/officeDocument/2006/relationships/hyperlink" Target="http://www.cez-okno.net/clanok/akcie-cez-okno/delenie-caju" TargetMode="External"/><Relationship Id="rId9" Type="http://schemas.openxmlformats.org/officeDocument/2006/relationships/hyperlink" Target="http://www.youtube.com/watch?v=17KXsJCVeGQ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world.cz/ovocne-caje/c-1249/" TargetMode="External"/><Relationship Id="rId13" Type="http://schemas.openxmlformats.org/officeDocument/2006/relationships/hyperlink" Target="http://diva.aktuality.sk/clanok/23432/zazracne-kamene-na-rozne-neduhy/" TargetMode="External"/><Relationship Id="rId3" Type="http://schemas.openxmlformats.org/officeDocument/2006/relationships/hyperlink" Target="http://www.e-pristroje.cz/merici_pristroje-phmetry.html" TargetMode="External"/><Relationship Id="rId7" Type="http://schemas.openxmlformats.org/officeDocument/2006/relationships/hyperlink" Target="http://www.eshop.zeleziarstvo.sk/vyrobca/35/FAB/" TargetMode="External"/><Relationship Id="rId12" Type="http://schemas.openxmlformats.org/officeDocument/2006/relationships/hyperlink" Target="http://home.pf.jcu.cz/~bov/tridy-detail.php?topicid=23" TargetMode="External"/><Relationship Id="rId2" Type="http://schemas.openxmlformats.org/officeDocument/2006/relationships/hyperlink" Target="http://wiki.rvp.cz/Knihovna/Tvorive_pokusohrani/Hydropokusy_s_inkoustem/Hra_barev_ve_skleni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brejedlo.pluska.sk/dobre-jedlo/clanky/polievky/zeleninova-polievka-pestom.html" TargetMode="External"/><Relationship Id="rId11" Type="http://schemas.openxmlformats.org/officeDocument/2006/relationships/hyperlink" Target="http://www.gify.nou.cz/deti1.htm" TargetMode="External"/><Relationship Id="rId5" Type="http://schemas.openxmlformats.org/officeDocument/2006/relationships/hyperlink" Target="http://predmety.skylan.sk/rigo/8/8str/8jmatch.htm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://davidma.blog.cz/0904/carodejnice" TargetMode="External"/><Relationship Id="rId4" Type="http://schemas.openxmlformats.org/officeDocument/2006/relationships/hyperlink" Target="http://www.alesio.cz/cafe-blog" TargetMode="External"/><Relationship Id="rId9" Type="http://schemas.openxmlformats.org/officeDocument/2006/relationships/hyperlink" Target="http://www.upjs.sk/prirodovedecka-fakulta/fakulta/medaily/bronzova-medaila/" TargetMode="Externa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sk/url?sa=i&amp;rct=j&amp;q=roztok&amp;source=images&amp;cd=&amp;cad=rja&amp;docid=-7P0bW5banIK9M&amp;tbnid=KZRFyZ6XDq39ZM:&amp;ved=0CAUQjRw&amp;url=http://edu.uhk.cz/titrace/laborator.html&amp;ei=Fa6SUYOdBIOAtAbcvoCIDQ&amp;bvm=bv.46471029,d.Yms&amp;psig=AFQjCNHDc7zXQmhmZ5eorzopqrh9eazRFQ&amp;ust=1368653706786645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2071670" y="928670"/>
            <a:ext cx="4929222" cy="1571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071570"/>
          </a:xfr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Zmesi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910952"/>
          </a:xfrm>
          <a:noFill/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Chémia pre 6. ročník základnej školy</a:t>
            </a:r>
            <a:endParaRPr lang="sk-SK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88024" y="53732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Ing. </a:t>
            </a:r>
            <a:r>
              <a:rPr lang="sk-SK" sz="2400" dirty="0" err="1" smtClean="0"/>
              <a:t>Nadežda</a:t>
            </a:r>
            <a:r>
              <a:rPr lang="sk-SK" sz="2400" dirty="0" smtClean="0"/>
              <a:t> </a:t>
            </a:r>
            <a:r>
              <a:rPr lang="sk-SK" sz="2400" dirty="0" err="1" smtClean="0"/>
              <a:t>Vičanová</a:t>
            </a:r>
            <a:endParaRPr lang="sk-SK" sz="2400" dirty="0"/>
          </a:p>
        </p:txBody>
      </p:sp>
      <p:pic>
        <p:nvPicPr>
          <p:cNvPr id="5" name="Obrázok 4" descr="chemia gif nen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143380"/>
            <a:ext cx="22002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5373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Typy rôznorodých zmesí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90672823"/>
              </p:ext>
            </p:extLst>
          </p:nvPr>
        </p:nvGraphicFramePr>
        <p:xfrm>
          <a:off x="611560" y="1397000"/>
          <a:ext cx="78488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276520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Suspenzia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noFill/>
        </p:spPr>
        <p:txBody>
          <a:bodyPr>
            <a:normAutofit lnSpcReduction="10000"/>
          </a:bodyPr>
          <a:lstStyle/>
          <a:p>
            <a:r>
              <a:rPr lang="sk-SK" dirty="0" smtClean="0"/>
              <a:t>Tuhá zložka nerozpustená v kvapaline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/>
            <a:r>
              <a:rPr lang="sk-SK" dirty="0" smtClean="0"/>
              <a:t>  Suspenzia sa dá pripraviť aj mimo chemického laboratória, napríklad </a:t>
            </a:r>
            <a:r>
              <a:rPr lang="sk-SK" dirty="0" smtClean="0">
                <a:hlinkClick r:id="rId4"/>
              </a:rPr>
              <a:t>v kuchyni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0486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8999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Emulzia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noFill/>
        </p:spPr>
        <p:txBody>
          <a:bodyPr>
            <a:normAutofit/>
          </a:bodyPr>
          <a:lstStyle/>
          <a:p>
            <a:r>
              <a:rPr lang="sk-SK" dirty="0" smtClean="0"/>
              <a:t>Dve navzájom nerozpustné kvapalné zložky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napríklad </a:t>
            </a:r>
            <a:r>
              <a:rPr lang="sk-SK" dirty="0" smtClean="0">
                <a:hlinkClick r:id="rId4"/>
              </a:rPr>
              <a:t>olej s vodou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7687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5972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Pena 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 smtClean="0"/>
              <a:t>Plynná zložka nerozpustená v kvapaline 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>
                <a:hlinkClick r:id="rId4"/>
              </a:rPr>
              <a:t>Slonia pasta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276872"/>
            <a:ext cx="3563887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2317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Aerosól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Hmla</a:t>
            </a:r>
            <a:r>
              <a:rPr lang="sk-SK" dirty="0" smtClean="0"/>
              <a:t>- drobné kvapôčky kvapaliny jemne rozptýlené vo vzduchu</a:t>
            </a:r>
          </a:p>
          <a:p>
            <a:pPr marL="0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Dym</a:t>
            </a:r>
            <a:r>
              <a:rPr lang="sk-SK" dirty="0" smtClean="0"/>
              <a:t>- </a:t>
            </a:r>
            <a:r>
              <a:rPr lang="sk-SK" dirty="0"/>
              <a:t>drobné čiastočky pevnej látky jemne rozptýlené vo </a:t>
            </a:r>
            <a:r>
              <a:rPr lang="sk-SK" dirty="0" smtClean="0"/>
              <a:t>vzduchu</a:t>
            </a:r>
          </a:p>
          <a:p>
            <a:r>
              <a:rPr lang="sk-SK" dirty="0" smtClean="0">
                <a:hlinkClick r:id="rId4"/>
              </a:rPr>
              <a:t>Púštna búrka v Austrálii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32856"/>
            <a:ext cx="3419872" cy="2564904"/>
          </a:xfrm>
          <a:prstGeom prst="rect">
            <a:avLst/>
          </a:prstGeom>
        </p:spPr>
      </p:pic>
      <p:sp>
        <p:nvSpPr>
          <p:cNvPr id="5" name="Tlačidlo akcie: Domov 4">
            <a:hlinkClick r:id="rId6" action="ppaction://hlinksldjump" highlightClick="1"/>
          </p:cNvPr>
          <p:cNvSpPr/>
          <p:nvPr/>
        </p:nvSpPr>
        <p:spPr>
          <a:xfrm>
            <a:off x="8143900" y="5786454"/>
            <a:ext cx="613788" cy="642942"/>
          </a:xfrm>
          <a:prstGeom prst="actionButtonHo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986793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Zopakujme si: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 prírode sa častejšie stretávame s čistými chemickými látkami alebo so zmesami?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Ako delíme zmesi podľa skupenstva?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Ako poznáš, že zmes je rovnorodá?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Ako vieš, či je zmes rôznorodá?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Vymenuj 4 základné typy rôznorodých zmesí!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Ktorá látka je rozpúšťadlom vo vodnom roztoku?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469339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94153"/>
            <a:ext cx="8229600" cy="4006417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7. Nasledovným zmesiam prideľ kategóriu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(suspenzia, emulzia, pena, aerosól)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r</a:t>
            </a:r>
            <a:r>
              <a:rPr lang="sk-SK" dirty="0" smtClean="0"/>
              <a:t>opa vyliata na mori</a:t>
            </a:r>
          </a:p>
          <a:p>
            <a:r>
              <a:rPr lang="sk-SK" dirty="0"/>
              <a:t>s</a:t>
            </a:r>
            <a:r>
              <a:rPr lang="sk-SK" dirty="0" smtClean="0"/>
              <a:t>aponát s vodou</a:t>
            </a:r>
          </a:p>
          <a:p>
            <a:r>
              <a:rPr lang="sk-SK" dirty="0"/>
              <a:t>k</a:t>
            </a:r>
            <a:r>
              <a:rPr lang="sk-SK" dirty="0" smtClean="0"/>
              <a:t>rieda s vodou</a:t>
            </a:r>
          </a:p>
          <a:p>
            <a:r>
              <a:rPr lang="sk-SK" dirty="0"/>
              <a:t>z</a:t>
            </a:r>
            <a:r>
              <a:rPr lang="sk-SK" dirty="0" smtClean="0"/>
              <a:t>vírený prach na ceste</a:t>
            </a:r>
          </a:p>
          <a:p>
            <a:r>
              <a:rPr lang="sk-SK" dirty="0" smtClean="0"/>
              <a:t>lak na vlasy pri striekaní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428596" y="5929330"/>
            <a:ext cx="714380" cy="613788"/>
          </a:xfrm>
          <a:prstGeom prst="actionButtonHo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20907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263" y="1566105"/>
            <a:ext cx="2231330" cy="253080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767" y="1612639"/>
            <a:ext cx="2650207" cy="198765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322" y="4349380"/>
            <a:ext cx="2564329" cy="19182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Nájdi zmesi: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2952328" cy="197067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9080"/>
            <a:ext cx="2776428" cy="223224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331517" y="3650975"/>
            <a:ext cx="89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bronz</a:t>
            </a:r>
            <a:endParaRPr lang="sk-SK" sz="2400" dirty="0"/>
          </a:p>
        </p:txBody>
      </p:sp>
      <p:pic>
        <p:nvPicPr>
          <p:cNvPr id="3087" name="Picture 15" descr="http://www.gify.nou.cz/deti5_soubory/24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15007"/>
            <a:ext cx="962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gify.nou.cz/deti5_soubory/24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9641" y="2831510"/>
            <a:ext cx="962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www.gify.nou.cz/deti5_soubory/24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81035"/>
            <a:ext cx="962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www.gify.nou.cz/deti5_soubory/24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493" y="4509119"/>
            <a:ext cx="962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gify.nou.cz/deti5_soubory/24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493" y="2924266"/>
            <a:ext cx="8001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5" descr="data:image/jpeg;base64,/9j/4AAQSkZJRgABAQAAAQABAAD/2wCEAAkGBhQSEBQUExQUFBQVFBUUFBUVFBUUFBQUFRQVFBQUFRQYHCYeFxkkGRQUHy8gIycpLCwsFR4xNTAqNSYrLCkBCQoKDgwOGg8PGiwcHBwtLCwpKSwpLCwpLCwpLCwpLCkpLCwsLCwsLCwpKSkpLCopKSksLCkpLC0pLCksKSwtKv/AABEIAJIBWgMBIgACEQEDEQH/xAAbAAABBQEBAAAAAAAAAAAAAAAEAAECAwUGB//EAEMQAAEDAQQGBgYGCgIDAAAAAAEAAhEDBBIhMQVBUWFxkQYTIoGhsRQycsHR8BUjQlJzsgckMzRDYoKSouHC8RZj0v/EABoBAAIDAQEAAAAAAAAAAAAAAAABAgMEBQb/xAAvEQACAgECBQMCBAcAAAAAAAAAAQIRAxIhBBMxQVEFFDIzcYGxwfAiI5GhsuHx/9oADAMBAAIRAxEAPwDogpBMpBIB1JUivipdduRQrRapNVPXbkzrTCKGEEKUIcWkROrir2FAEk4UZThIB4Tqq0PIa4jMAws8Wt0Zu5Jibo1E4WO60O1uKenaD94+aKFqNdIrP67HAuI4fBRpWx3XASbpwx7437EUNSNIpgnKiGpEid5KVGFXaatxs8PEwgRfCYoH04xqVbre7dyToWpGiksxtvdtHJSZbjOJHgig1I0ikg7JbLzy2QcCRzj3oxIdjJQnTSgBwUoQle3BrrsSeQTOt8akxWgspBZ7tJHYPFR+lHbB4oCzTTFZ30kYmAj2ukA7cUBY6UJSmlAxk0KNeu1glxgKhmkmHIz3FMAlQVB0g3fyTfSDd/JArCCoEqtttadfgp03hwkGQgBJlIhMmBEBSATAqQURg9ptNNh7ZiccihnaXokesY9l/uCItdgDzMxhGUrHo2MScBrGSLJwjF9QwaRo63u/tqf/ACr/AKYoACS7jFT3tQtGyN2eSqtVkbhhvTsnoi2aNHSdAkQ7E7Wu+C0gIWHYdDA9qQIdqGyNcrclIrkknsOkEkgUiIoVLrawG7r4YK5B2ix5u74hMTvsRr12E5HkVWyuzYf8kwpqTGhMq3L6VvEQS6JwmTAV9G0td6uY3QgH00XZrHdcXTMiEmTi2FJJBIhIsESncwEQRIKipAoAG6ylMYTwVNoo09p4AYc5Uq1jgTM9yo6sQpopk2JjKf8ANPhyhFUiwDbxCGY0KbaMmExJuwum5pxbHKFYFXQo3QROZnwA9ysJVZcOVEpwmcmANXp0wZcYJ3+5U1TTjAjHbePKFbbbFfjGInVtWayhBzWbLlnB7ITSJODPveBV1nFMHtEEb2nNDvYN6ZzdhKpXESvdCo0WikTAiTlgjAgLFYvVfPdHvR62wbatkhimlOUykALpGydYB2roGJkYeaDbYmNxDxvi6StC2UL7C3asWvYC0xh3a0pNroFIlU3Ob3ls8gU1OkcJIic5HxVQsuGrkradDhyS1PwRpBJsY1PAPEIuy2e42JnWeJzQAsTnTiIkbdS1YUk7HVESoynKZSAYKYKiAnCiMlCyi2Hu4lG1rc1uEydgz/0g6NEvlxcAS6YjIbEEok2iFGqEzaTtqmLISDLo2YBBL8Q6wiGd5RCz7HUcwXXdqDgRn3hHNdKRB9SaZPKZAiShWHZPBPKHrWnCBn4IAoGSZquudkCdXvUW0t6kQIkSQtEBAvbGuN6LZWBSY4k5ThyYhMEiRJNKaU15ADWj1Sgiia9SRA1qt1HBSRXLqUNV9n9ZQZZ1Yxl0zKYldhZUUmuSKgWjykUwSJQA4WU5vaPEo51pGr4BDNpySSc1TlVgwZ7VFwRDqQn1vJO6ziDictio5ZEOoN7LeAU0NQtWAGcDy3IhrwclsXQkSTJJlIBoWdpE49yPdWAWfaqV903oGUAe9DADJTtdCepZ4+3hwTMoSfX8FCxGhYMWd5RBQNltAYIcRmSDEYE70a2qCMCCpoBFRUkykAwXK6f05UfW9HomI9dwzyk8vNdSCvO7F0ipUbbWdVkEvcAQJHrEGeQUSSVnRaLs1Wnh1QOu8/tOJ34rYpvfBJa0HKAFks6Z2Zx9bwVn/l9nn10aiaxyfY2KbY+Qrs1gnplZvvpx00sud/wS1Enin4Ns0G7D70qZXPVv0gWYZFx4NWfU/SKyTco1HcSGpWhLDkfY7iVK9gs3QulOvpdZduySIJk4AfFE26rdpPOxpPgmVtU6ZWaZq5uLROEZwirPZ2MwuzvOJQej7XLRvaO7aig6SnZFosq1J1ADgq7vyE5TXkWFE+rBw1KPVgYRnkVK+q61XCEBRaxSQdOpiEZKQJ2V16oa0uOQElYjdMPquhjHHb/2tLS7HOovDYnCJyzBxWFZNJ2lh7VNh4EfFWwg5dDPmzRxupOjoaHWiPq2N3ySfnmrnXiMfABYw07UnGl/kPirvpz/ANZ5hW8nJ4KPeYO8gzqCqKtSqz7IcN2Pgqfp3+R3MJO047VT5uCORk8C95g7SLWaWaXRdu8xjwKOo1bwkfO1czpK21qogUqY2OLsRvEIzo66recKhbGJgbSq54nFWy7HxMJvSnZvoas6TGxEhZPp7RUc0uAIJHiVnk0uprD7NSE44/Pgp12j7JLSqKNYOycCrBMqOuNdQKnWSTiQrmUgEjxCkDwUU4X1ChVWAjDD/Icjl3IQlzDJ1YFFPMZkLlNN6dLajwHYQ3ZnI+JUnOK7jSs64IPSFUlzaYMXpc4jO4NQ4kgc0TZ3Sxp2tB5hcV0/qEVaZa4tIp5gx9oqy6VjjHU6R1Zpg4EYDIakTUOAGGG4RwiF4+dM2hp7Nd8bMY80S3pXawP2k8QfiqllXYv9tM9Mq2UH/pNTs0HPwXmb+mlqH2gkOmtq+8E9aF7aR6fXs7TlLTtBJB4tJI5Qs232d9ENqtc2A4B4EgEOMTByMkLhv/LLUf4g5Ia0aYtFRpa+s4tJxGMGCpcyPcjyJnq1GreaDtEqyVm9HT+q0px7GfeVoqxO0UMivH9KD6+r+K/8xXr4K8i0uPr634z/AMxVOTobeC+oDRjkq3tE5BWuVAqhxjX5Knc7dxTpkQ0bFfTGCrAVzAkWE9SVJ2ak7JU01Fkux6f0Jd+q/wBZ8mrV0v8Au9X2HeSx+gzv1b+s/latnSQmjUG1jh4FbF0PLZtpszdCVbzBugHkCtZi85sFnqUnAsquHztWwzTtpb/EB/pU1E5kvUMVnXSpMpnguPf0orgxeZJGAjExngqGdKaznObI7MYxnIlPSQfqOOtkzu7m8KmqBtC42ppmsRjUAGvs/wC1nMtpqNcTUc0DEkgNw2zsRpI+/TTaWyO+pnEI0Fef6MoyWnrKjxmJeS2NwGELvkSRo4TOsyb8Mqth7BWK84rYtv7M/OtYa08P0MXqL/iX2JOVLzmgrPpsPrupAYAuaHT6zmethsBkcQUY8LWnZzZwcNmNKtacEDb7e2iy86SSQ1rRi5zjk0BR0dpdtSm5x7Fz1pOXf3FDYRxya1VsaLjgj9EeseCy6Vqa9ssMiYnetPROZ4LNn+Jt4NNZVZrrGtFla5xJaCbxxjHM61rhZrnSXe07zK8/6l9Nfc9BEFFiYMm8ifikLOBt/ud8VcCsW06eeCwCzvio+4wvc1hcS0u9XEgQ05wuDCM5/H8y008tbuaWet3NU2Z7y2ajQx0nAOvYapMDFYvSHpE6g66wN7FPrahcCcC4MYwRkXG9jqDUY4TnPRF7/cZvPoA5lx/qKz7Xo2niboy2n4qVh0sataqyBdZdjbJGM98j+koi05HgpvXB0yJ0dn9RvsjyXEfpAd9az8P/AJFdvR9VvAeS4T9IJ+ub+GPzFepfwDD80cZUOKZ9SIG2cdkJ6maHDezJF4xiMzM7Fmxqzp5JNdCbnTiFG9q1qllY3oOGGGEckrJWvDfrw5KbjRGOROkaDXjAfOCtYVn1HTjEgSOW3vRVGqYOGUcJwJ80tBBzW9nrGgP3Wj+G3yWggdC/u1H8Nn5QjJWyPRHLfUgF5Rp5sWiv+K7xcvVl5Z0qN201TH8TzxVeTdGrhJKOS2ZVqEujcTsx1Id9Ug6swI24Y4ozrGk4+KhWptOMA4eAVafk6co224yKg4F4ywEjjMIxgQFJvbEgDDAbNYRrK48+Q1pSRZiyJ3fksdkVVTzTPtQukxGWe/WmsrpgxE/IVck0aI5Iy2TPS+gp/Vz7X/ELctv7N/sO8isLoQIoH2h+ULoa7ZY72T5LUuh5viFWSSOAoOkA8FcWqmi2AO5Xq9HjcnyZh6SqEWgOGVJrS7g9xafASlYHlxqEOAc+q67ImWMhpMc+a0jYxeeTjfABG4Aj3oZmhGiLrntgQIIyJJOrXKDTzMbjpe1Jb1+P+QYLr2HHskEE5bigq1MQKZA7T6YJGTmiSJGr1IjejmWRoaGkSAZxxx2pO0awsLbuBIJiRjxGSZTDJCCat1+9+v8AYn0erNvXB957h7N9ww3TK79pXDaKsAbVa4CIYWeIIEdxXcAKE+x1vTmmpNFNu9Q93mFjErY0h+zd3eYWZ1UrTw/Qq9R+S+xy9CiKVGnaQJqEFoaTALqtQuJJ29pyOOm2lhfB/adW0SJeZABHcZRFXo3e7JeerBJawQLpcZOOvXHFJnR2m14eAcMWtJlrTleA2rRFNGfJPFPeTt/p4KtK6PNRrCwgPpvFRk5EjUdxQLw003MFPq3vrUhVbmDeeCSDraQCtm1WS+2LzmkGZaYPftG5VU9EtDSCXOvEEuLjfkZEHVCckV4siilb6FdC0N62pjF58N39W1oceZAW/okZ8Fy+lNFNBoFpIDKjG3dRBeHGTnmJXWaLbgs2bobuHUdcWv3QfCyaYMv9t0cytUIIsmfaPvXA9SdY19zsoHasHpBYL9os15z7rnubda66BFN7rwI7Qdqzy710IpFVWuy32lrpg4dlxae5zSCFwMWTRK/uXI5vQ+m5fUploZSpO6tji5xM37jGuc71nOzVIbRNpthtBbDXULrXGOwymHNIGbpc52GM5LWp9GqbXggvuB3WNpF31YeMnZSTxMI99maSHFrSRkSASOB1LTLLjUm4Xuvx6p/12A5fRNvbTvuntPq1KtaQZp0wXBjSNTi4iBvdsW9VqBzbwyLQRwIkIbSVpAv030akOgtqU6fWSYwJgYOBynYrKLXCiwOEOFNoI2G7knmqUddU3+/9CZ1NJ2A4DyXCdP8A9sPYHmV3tOkYGGoLg+nbfrsfuNXo5/TDh1czi6mauDcFVUGKlUGLRxPJZYbnUlsgW3DEA4NgyfdOpRsI7A7/ADV1dxvQMyABs3pNAAzEDA4a9yvfxozqtbZNtIY78xq5ImhSAaQMs1QX4CMz4DX4IqyuDsNqjTCTj0PUNDj9Xo/hM/KEXChYLORSpjYxo/xCv6orYuhyy25uHJeZdMLLNpqe0D4Beohq866ZNi0v7vyhV5Ohr4NXlpnICzw44SCf9gqtjCCZEzI4Y+SKJN47Bh35qllpmMMzHxVNs6uiCa3rrQGLM6Jxwwj3op9Em7A+zj4GFFr4vGT2SYE61ZTtJgk4QJiD5lSbZXDHjWzfX9BWmneYcIJ3jV/pKxz9qJGsa9+5V0xe7wb26cIAVliPZbOzywVU9lRqw1KWryvy/wCnqnQFs2d3tD8q6V7MDgMjqXM/o+P1D+LfIrqitcfijg8V9WR5qaWPepmkVKMTucfNWFWxWx4fNKpNFHVJxSU0ynRRqY7WKZyTBOckEWy+wntBd3c3DkuDsma75hwHAKMzv+kP+CQFpdn1L+7zCxQF0Gkh9U7gPMLn1fw/cfqXyiWFRUioytiOUxrqeEpTgoBEKlIEZDOctY1rS0Rn3IEhG6HPbPD4LLnWx0eDf8xGtCxZxf7bvNbcLCfg53tHzXn/AFP6S+534ianIUWlPeXly4YtTXAnlJAyJpBCWukIPBHShbXkrF0InRNGAXnXT4/Xu9lvkvRQcF5z08d9e7g3yC9jl+mS4b6hxbxirHtnNQepgrHA6rplbqMmZMgQqqlHC6CcccdyIlRaztE7YHBXKRTKCZAWZxjcMtXDktLR9CCPnNDtWhYRJCNTISgkrPVqDOw32R5KV1SZkOATrcjkClee9Nx+sO4N8l3l5cT05ssvFQaxB4jJV5FaNfCy05EzjXjHzCpbQAiNU+KtL5MKwUVmpo7acZbgZspJknkIV3UyIJJ1/wCld6M5SFlci2NRivxBn07ocQMTq3pqFMtaN2fvRzbIY+YUm6NcT7hiT8EtLYpZIw6M7v8AR3U+pfxb71119cT0dv0mXYiTK2xbHLXGkqODmblNyOS67tO9p2sH7RVxqIW1t6uq6B2S4kd5y8VYx8qcXseS4nAlkZMvSDkjQcUhZnp2ZnhS7Ew5IvTssztZSc0zABcU7Dk32FQrkOGrHivQ6T+yOA8l57YrK9z/AFcAeIwOpdXTqvQ3Z2eBgsUWvIdpivdoVHbBPiFzdO0uLQcBOOs5rWrucWkZgggjcViNZAukFpGR1KyEnEnxMFkaCjUO3wUOtO3ySpUY3+KmWbgreY/Jm9uvBDrTt8lIPO3yTtp7gkaO1LmvySXDLwM+sRrHeER0ethdXcDGDJkAjXCH7I1Sd2JRNgsrrxdEE4Z6lVOcpI04cUIST7nR31yFptpbXe1xLReMYCDjOfets037fFZttsTy68MdoPxXN4qCnCmjoqRW20fzeXwSdaD97y+CYUtog8PeokBcWXCJFikWU6rjkecDxSdanAwYnYQqr3zKQj5Cr9tuPUXG1OGcbsD8UNa7dhEYnDDHNQr0Qci4nvT2TR7i6XeOZjKU48OrWwarOm9KC4XppZ71QvaJkDugR7l1Bo70BbNGB+ee0L0Lmpqhxel2jzttmDtyu+jF1VTo+ScQx/EQ7+4KLdA3f4Z4B8j/ACKo5T7M0c9nJv0cVD0A7Cuw+jDrpn54Jjoz+R/iprHLyL3ByfoRCK0fTN9oH3h5rovomf4R7yI80bYNC3XB11rY2YnmpxxPuRlmbR0otCfr0IwKa1WZaCTTQls0W2oIcJC1+rT9UigUqOJr9A6LjgHDkfNUHoE0ZOdyXe9Sl1CjoRas810Zwg6GfzHkrWdEwNvcAPcu29HT+jpaEN8RN9Wce3o03W0niSUVS0PGTYXTizp+oRpRB5JMwWWCFZ6LuW31CRop6Sts5ytolrswg6nRlpyBHArruoS6hOiqUIy6o5BmgC3JzlYNCHafD4Lq/R0vR0FXt4eDl26DGu8e+PJXU9ENH2Auj6hP1CY1hiuxiMshGpEMs5WoKKkKSCaxpGaKJUXWKcwtXqk4pp2x8tGKdFN+6onRQ+SVuGmm6tO2Llx8GINEj5JUhosbAtrq03VpamHLj4MltjjIDkpejuWn1afqlF7k1FIzRZynFArR6tLq1BxJmebOVW6wA6hyWp1aVxReNMZkHRjfuhIaLGwclr3ErijyY+AsyvQIT+grTuJXFJY0h2ZnoSb0JadxRLFLSgszfQwn9ECPNNNcUtIrAvRQn9FGxF3E9xOgsD9ECf0UIq4ldToVg3owS9HCJupoTFZMJ0kkASCkEkkAJOEkkDHTp0kCGTFJJAEgkkkkAkySSBDp0kkAJOEySBkkkkkxDJJJIASSSSQxwkkkgCJUgmSSGJMUkkAOolOkgCKRTpIAZRKSSAGKimSTAdMkkmISYpJIASZJJMR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27" descr="data:image/jpeg;base64,/9j/4AAQSkZJRgABAQAAAQABAAD/2wCEAAkGBhQSEBQUExQUFBQVFBUUFBUVFBUUFBQUFRQVFBQUFRQYHCYeFxkkGRQUHy8gIycpLCwsFR4xNTAqNSYrLCkBCQoKDgwOGg8PGiwcHBwtLCwpKSwpLCwpLCwpLCwpLCkpLCwsLCwsLCwpKSkpLCopKSksLCkpLC0pLCksKSwtKv/AABEIAJIBWgMBIgACEQEDEQH/xAAbAAABBQEBAAAAAAAAAAAAAAAEAAECAwUGB//EAEMQAAEDAQQGBgYGCgIDAAAAAAEAAhEDBBIhMQVBUWFxkQYTIoGhsRQycsHR8BUjQlJzsgckMzRDYoKSouHC8RZj0v/EABoBAAIDAQEAAAAAAAAAAAAAAAABAgMEBQb/xAAvEQACAgECBQMCBAcAAAAAAAAAAQIRAxIhBBMxQVEFFDIzcYGxwfAiI5GhsuHx/9oADAMBAAIRAxEAPwDogpBMpBIB1JUivipdduRQrRapNVPXbkzrTCKGEEKUIcWkROrir2FAEk4UZThIB4Tqq0PIa4jMAws8Wt0Zu5Jibo1E4WO60O1uKenaD94+aKFqNdIrP67HAuI4fBRpWx3XASbpwx7437EUNSNIpgnKiGpEid5KVGFXaatxs8PEwgRfCYoH04xqVbre7dyToWpGiksxtvdtHJSZbjOJHgig1I0ikg7JbLzy2QcCRzj3oxIdjJQnTSgBwUoQle3BrrsSeQTOt8akxWgspBZ7tJHYPFR+lHbB4oCzTTFZ30kYmAj2ukA7cUBY6UJSmlAxk0KNeu1glxgKhmkmHIz3FMAlQVB0g3fyTfSDd/JArCCoEqtttadfgp03hwkGQgBJlIhMmBEBSATAqQURg9ptNNh7ZiccihnaXokesY9l/uCItdgDzMxhGUrHo2MScBrGSLJwjF9QwaRo63u/tqf/ACr/AKYoACS7jFT3tQtGyN2eSqtVkbhhvTsnoi2aNHSdAkQ7E7Wu+C0gIWHYdDA9qQIdqGyNcrclIrkknsOkEkgUiIoVLrawG7r4YK5B2ix5u74hMTvsRr12E5HkVWyuzYf8kwpqTGhMq3L6VvEQS6JwmTAV9G0td6uY3QgH00XZrHdcXTMiEmTi2FJJBIhIsESncwEQRIKipAoAG6ylMYTwVNoo09p4AYc5Uq1jgTM9yo6sQpopk2JjKf8ANPhyhFUiwDbxCGY0KbaMmExJuwum5pxbHKFYFXQo3QROZnwA9ysJVZcOVEpwmcmANXp0wZcYJ3+5U1TTjAjHbePKFbbbFfjGInVtWayhBzWbLlnB7ITSJODPveBV1nFMHtEEb2nNDvYN6ZzdhKpXESvdCo0WikTAiTlgjAgLFYvVfPdHvR62wbatkhimlOUykALpGydYB2roGJkYeaDbYmNxDxvi6StC2UL7C3asWvYC0xh3a0pNroFIlU3Ob3ls8gU1OkcJIic5HxVQsuGrkradDhyS1PwRpBJsY1PAPEIuy2e42JnWeJzQAsTnTiIkbdS1YUk7HVESoynKZSAYKYKiAnCiMlCyi2Hu4lG1rc1uEydgz/0g6NEvlxcAS6YjIbEEok2iFGqEzaTtqmLISDLo2YBBL8Q6wiGd5RCz7HUcwXXdqDgRn3hHNdKRB9SaZPKZAiShWHZPBPKHrWnCBn4IAoGSZquudkCdXvUW0t6kQIkSQtEBAvbGuN6LZWBSY4k5ThyYhMEiRJNKaU15ADWj1Sgiia9SRA1qt1HBSRXLqUNV9n9ZQZZ1Yxl0zKYldhZUUmuSKgWjykUwSJQA4WU5vaPEo51pGr4BDNpySSc1TlVgwZ7VFwRDqQn1vJO6ziDictio5ZEOoN7LeAU0NQtWAGcDy3IhrwclsXQkSTJJlIBoWdpE49yPdWAWfaqV903oGUAe9DADJTtdCepZ4+3hwTMoSfX8FCxGhYMWd5RBQNltAYIcRmSDEYE70a2qCMCCpoBFRUkykAwXK6f05UfW9HomI9dwzyk8vNdSCvO7F0ipUbbWdVkEvcAQJHrEGeQUSSVnRaLs1Wnh1QOu8/tOJ34rYpvfBJa0HKAFks6Z2Zx9bwVn/l9nn10aiaxyfY2KbY+Qrs1gnplZvvpx00sud/wS1Enin4Ns0G7D70qZXPVv0gWYZFx4NWfU/SKyTco1HcSGpWhLDkfY7iVK9gs3QulOvpdZduySIJk4AfFE26rdpPOxpPgmVtU6ZWaZq5uLROEZwirPZ2MwuzvOJQej7XLRvaO7aig6SnZFosq1J1ADgq7vyE5TXkWFE+rBw1KPVgYRnkVK+q61XCEBRaxSQdOpiEZKQJ2V16oa0uOQElYjdMPquhjHHb/2tLS7HOovDYnCJyzBxWFZNJ2lh7VNh4EfFWwg5dDPmzRxupOjoaHWiPq2N3ySfnmrnXiMfABYw07UnGl/kPirvpz/ANZ5hW8nJ4KPeYO8gzqCqKtSqz7IcN2Pgqfp3+R3MJO047VT5uCORk8C95g7SLWaWaXRdu8xjwKOo1bwkfO1czpK21qogUqY2OLsRvEIzo66recKhbGJgbSq54nFWy7HxMJvSnZvoas6TGxEhZPp7RUc0uAIJHiVnk0uprD7NSE44/Pgp12j7JLSqKNYOycCrBMqOuNdQKnWSTiQrmUgEjxCkDwUU4X1ChVWAjDD/Icjl3IQlzDJ1YFFPMZkLlNN6dLajwHYQ3ZnI+JUnOK7jSs64IPSFUlzaYMXpc4jO4NQ4kgc0TZ3Sxp2tB5hcV0/qEVaZa4tIp5gx9oqy6VjjHU6R1Zpg4EYDIakTUOAGGG4RwiF4+dM2hp7Nd8bMY80S3pXawP2k8QfiqllXYv9tM9Mq2UH/pNTs0HPwXmb+mlqH2gkOmtq+8E9aF7aR6fXs7TlLTtBJB4tJI5Qs232d9ENqtc2A4B4EgEOMTByMkLhv/LLUf4g5Ia0aYtFRpa+s4tJxGMGCpcyPcjyJnq1GreaDtEqyVm9HT+q0px7GfeVoqxO0UMivH9KD6+r+K/8xXr4K8i0uPr634z/AMxVOTobeC+oDRjkq3tE5BWuVAqhxjX5Knc7dxTpkQ0bFfTGCrAVzAkWE9SVJ2ak7JU01Fkux6f0Jd+q/wBZ8mrV0v8Au9X2HeSx+gzv1b+s/latnSQmjUG1jh4FbF0PLZtpszdCVbzBugHkCtZi85sFnqUnAsquHztWwzTtpb/EB/pU1E5kvUMVnXSpMpnguPf0orgxeZJGAjExngqGdKaznObI7MYxnIlPSQfqOOtkzu7m8KmqBtC42ppmsRjUAGvs/wC1nMtpqNcTUc0DEkgNw2zsRpI+/TTaWyO+pnEI0Fef6MoyWnrKjxmJeS2NwGELvkSRo4TOsyb8Mqth7BWK84rYtv7M/OtYa08P0MXqL/iX2JOVLzmgrPpsPrupAYAuaHT6zmethsBkcQUY8LWnZzZwcNmNKtacEDb7e2iy86SSQ1rRi5zjk0BR0dpdtSm5x7Fz1pOXf3FDYRxya1VsaLjgj9EeseCy6Vqa9ssMiYnetPROZ4LNn+Jt4NNZVZrrGtFla5xJaCbxxjHM61rhZrnSXe07zK8/6l9Nfc9BEFFiYMm8ifikLOBt/ud8VcCsW06eeCwCzvio+4wvc1hcS0u9XEgQ05wuDCM5/H8y008tbuaWet3NU2Z7y2ajQx0nAOvYapMDFYvSHpE6g66wN7FPrahcCcC4MYwRkXG9jqDUY4TnPRF7/cZvPoA5lx/qKz7Xo2niboy2n4qVh0sataqyBdZdjbJGM98j+koi05HgpvXB0yJ0dn9RvsjyXEfpAd9az8P/AJFdvR9VvAeS4T9IJ+ub+GPzFepfwDD80cZUOKZ9SIG2cdkJ6maHDezJF4xiMzM7Fmxqzp5JNdCbnTiFG9q1qllY3oOGGGEckrJWvDfrw5KbjRGOROkaDXjAfOCtYVn1HTjEgSOW3vRVGqYOGUcJwJ80tBBzW9nrGgP3Wj+G3yWggdC/u1H8Nn5QjJWyPRHLfUgF5Rp5sWiv+K7xcvVl5Z0qN201TH8TzxVeTdGrhJKOS2ZVqEujcTsx1Id9Ug6swI24Y4ozrGk4+KhWptOMA4eAVafk6co224yKg4F4ywEjjMIxgQFJvbEgDDAbNYRrK48+Q1pSRZiyJ3fksdkVVTzTPtQukxGWe/WmsrpgxE/IVck0aI5Iy2TPS+gp/Vz7X/ELctv7N/sO8isLoQIoH2h+ULoa7ZY72T5LUuh5viFWSSOAoOkA8FcWqmi2AO5Xq9HjcnyZh6SqEWgOGVJrS7g9xafASlYHlxqEOAc+q67ImWMhpMc+a0jYxeeTjfABG4Aj3oZmhGiLrntgQIIyJJOrXKDTzMbjpe1Jb1+P+QYLr2HHskEE5bigq1MQKZA7T6YJGTmiSJGr1IjejmWRoaGkSAZxxx2pO0awsLbuBIJiRjxGSZTDJCCat1+9+v8AYn0erNvXB957h7N9ww3TK79pXDaKsAbVa4CIYWeIIEdxXcAKE+x1vTmmpNFNu9Q93mFjErY0h+zd3eYWZ1UrTw/Qq9R+S+xy9CiKVGnaQJqEFoaTALqtQuJJ29pyOOm2lhfB/adW0SJeZABHcZRFXo3e7JeerBJawQLpcZOOvXHFJnR2m14eAcMWtJlrTleA2rRFNGfJPFPeTt/p4KtK6PNRrCwgPpvFRk5EjUdxQLw003MFPq3vrUhVbmDeeCSDraQCtm1WS+2LzmkGZaYPftG5VU9EtDSCXOvEEuLjfkZEHVCckV4siilb6FdC0N62pjF58N39W1oceZAW/okZ8Fy+lNFNBoFpIDKjG3dRBeHGTnmJXWaLbgs2bobuHUdcWv3QfCyaYMv9t0cytUIIsmfaPvXA9SdY19zsoHasHpBYL9os15z7rnubda66BFN7rwI7Qdqzy710IpFVWuy32lrpg4dlxae5zSCFwMWTRK/uXI5vQ+m5fUploZSpO6tji5xM37jGuc71nOzVIbRNpthtBbDXULrXGOwymHNIGbpc52GM5LWp9GqbXggvuB3WNpF31YeMnZSTxMI99maSHFrSRkSASOB1LTLLjUm4Xuvx6p/12A5fRNvbTvuntPq1KtaQZp0wXBjSNTi4iBvdsW9VqBzbwyLQRwIkIbSVpAv030akOgtqU6fWSYwJgYOBynYrKLXCiwOEOFNoI2G7knmqUddU3+/9CZ1NJ2A4DyXCdP8A9sPYHmV3tOkYGGoLg+nbfrsfuNXo5/TDh1czi6mauDcFVUGKlUGLRxPJZYbnUlsgW3DEA4NgyfdOpRsI7A7/ADV1dxvQMyABs3pNAAzEDA4a9yvfxozqtbZNtIY78xq5ImhSAaQMs1QX4CMz4DX4IqyuDsNqjTCTj0PUNDj9Xo/hM/KEXChYLORSpjYxo/xCv6orYuhyy25uHJeZdMLLNpqe0D4Beohq866ZNi0v7vyhV5Ohr4NXlpnICzw44SCf9gqtjCCZEzI4Y+SKJN47Bh35qllpmMMzHxVNs6uiCa3rrQGLM6Jxwwj3op9Em7A+zj4GFFr4vGT2SYE61ZTtJgk4QJiD5lSbZXDHjWzfX9BWmneYcIJ3jV/pKxz9qJGsa9+5V0xe7wb26cIAVliPZbOzywVU9lRqw1KWryvy/wCnqnQFs2d3tD8q6V7MDgMjqXM/o+P1D+LfIrqitcfijg8V9WR5qaWPepmkVKMTucfNWFWxWx4fNKpNFHVJxSU0ynRRqY7WKZyTBOckEWy+wntBd3c3DkuDsma75hwHAKMzv+kP+CQFpdn1L+7zCxQF0Gkh9U7gPMLn1fw/cfqXyiWFRUioytiOUxrqeEpTgoBEKlIEZDOctY1rS0Rn3IEhG6HPbPD4LLnWx0eDf8xGtCxZxf7bvNbcLCfg53tHzXn/AFP6S+534ianIUWlPeXly4YtTXAnlJAyJpBCWukIPBHShbXkrF0InRNGAXnXT4/Xu9lvkvRQcF5z08d9e7g3yC9jl+mS4b6hxbxirHtnNQepgrHA6rplbqMmZMgQqqlHC6CcccdyIlRaztE7YHBXKRTKCZAWZxjcMtXDktLR9CCPnNDtWhYRJCNTISgkrPVqDOw32R5KV1SZkOATrcjkClee9Nx+sO4N8l3l5cT05ssvFQaxB4jJV5FaNfCy05EzjXjHzCpbQAiNU+KtL5MKwUVmpo7acZbgZspJknkIV3UyIJJ1/wCld6M5SFlci2NRivxBn07ocQMTq3pqFMtaN2fvRzbIY+YUm6NcT7hiT8EtLYpZIw6M7v8AR3U+pfxb71119cT0dv0mXYiTK2xbHLXGkqODmblNyOS67tO9p2sH7RVxqIW1t6uq6B2S4kd5y8VYx8qcXseS4nAlkZMvSDkjQcUhZnp2ZnhS7Ew5IvTssztZSc0zABcU7Dk32FQrkOGrHivQ6T+yOA8l57YrK9z/AFcAeIwOpdXTqvQ3Z2eBgsUWvIdpivdoVHbBPiFzdO0uLQcBOOs5rWrucWkZgggjcViNZAukFpGR1KyEnEnxMFkaCjUO3wUOtO3ySpUY3+KmWbgreY/Jm9uvBDrTt8lIPO3yTtp7gkaO1LmvySXDLwM+sRrHeER0ethdXcDGDJkAjXCH7I1Sd2JRNgsrrxdEE4Z6lVOcpI04cUIST7nR31yFptpbXe1xLReMYCDjOfets037fFZttsTy68MdoPxXN4qCnCmjoqRW20fzeXwSdaD97y+CYUtog8PeokBcWXCJFikWU6rjkecDxSdanAwYnYQqr3zKQj5Cr9tuPUXG1OGcbsD8UNa7dhEYnDDHNQr0Qci4nvT2TR7i6XeOZjKU48OrWwarOm9KC4XppZ71QvaJkDugR7l1Bo70BbNGB+ee0L0Lmpqhxel2jzttmDtyu+jF1VTo+ScQx/EQ7+4KLdA3f4Z4B8j/ACKo5T7M0c9nJv0cVD0A7Cuw+jDrpn54Jjoz+R/iprHLyL3ByfoRCK0fTN9oH3h5rovomf4R7yI80bYNC3XB11rY2YnmpxxPuRlmbR0otCfr0IwKa1WZaCTTQls0W2oIcJC1+rT9UigUqOJr9A6LjgHDkfNUHoE0ZOdyXe9Sl1CjoRas810Zwg6GfzHkrWdEwNvcAPcu29HT+jpaEN8RN9Wce3o03W0niSUVS0PGTYXTizp+oRpRB5JMwWWCFZ6LuW31CRop6Sts5ytolrswg6nRlpyBHArruoS6hOiqUIy6o5BmgC3JzlYNCHafD4Lq/R0vR0FXt4eDl26DGu8e+PJXU9ENH2Auj6hP1CY1hiuxiMshGpEMs5WoKKkKSCaxpGaKJUXWKcwtXqk4pp2x8tGKdFN+6onRQ+SVuGmm6tO2Llx8GINEj5JUhosbAtrq03VpamHLj4MltjjIDkpejuWn1afqlF7k1FIzRZynFArR6tLq1BxJmebOVW6wA6hyWp1aVxReNMZkHRjfuhIaLGwclr3ErijyY+AsyvQIT+grTuJXFJY0h2ZnoSb0JadxRLFLSgszfQwn9ECPNNNcUtIrAvRQn9FGxF3E9xOgsD9ECf0UIq4ldToVg3owS9HCJupoTFZMJ0kkASCkEkkAJOEkkDHTp0kCGTFJJAEgkkkkAkySSBDp0kkAJOEySBkkkkkxDJJJIASSSSQxwkkkgCJUgmSSGJMUkkAOolOkgCKRTpIAZRKSSAGKimSTAdMkkmISYpJIASZJJMR/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9" descr="data:image/jpeg;base64,/9j/4AAQSkZJRgABAQAAAQABAAD/2wCEAAkGBhQSEBQUExQUFBQVFBUUFBUVFBUUFBQUFRQVFBQUFRQYHCYeFxkkGRQUHy8gIycpLCwsFR4xNTAqNSYrLCkBCQoKDgwOGg8PGiwcHBwtLCwpKSwpLCwpLCwpLCwpLCkpLCwsLCwsLCwpKSkpLCopKSksLCkpLC0pLCksKSwtKv/AABEIAJIBWgMBIgACEQEDEQH/xAAbAAABBQEBAAAAAAAAAAAAAAAEAAECAwUGB//EAEMQAAEDAQQGBgYGCgIDAAAAAAEAAhEDBBIhMQVBUWFxkQYTIoGhsRQycsHR8BUjQlJzsgckMzRDYoKSouHC8RZj0v/EABoBAAIDAQEAAAAAAAAAAAAAAAABAgMEBQb/xAAvEQACAgECBQMCBAcAAAAAAAAAAQIRAxIhBBMxQVEFFDIzcYGxwfAiI5GhsuHx/9oADAMBAAIRAxEAPwDogpBMpBIB1JUivipdduRQrRapNVPXbkzrTCKGEEKUIcWkROrir2FAEk4UZThIB4Tqq0PIa4jMAws8Wt0Zu5Jibo1E4WO60O1uKenaD94+aKFqNdIrP67HAuI4fBRpWx3XASbpwx7437EUNSNIpgnKiGpEid5KVGFXaatxs8PEwgRfCYoH04xqVbre7dyToWpGiksxtvdtHJSZbjOJHgig1I0ikg7JbLzy2QcCRzj3oxIdjJQnTSgBwUoQle3BrrsSeQTOt8akxWgspBZ7tJHYPFR+lHbB4oCzTTFZ30kYmAj2ukA7cUBY6UJSmlAxk0KNeu1glxgKhmkmHIz3FMAlQVB0g3fyTfSDd/JArCCoEqtttadfgp03hwkGQgBJlIhMmBEBSATAqQURg9ptNNh7ZiccihnaXokesY9l/uCItdgDzMxhGUrHo2MScBrGSLJwjF9QwaRo63u/tqf/ACr/AKYoACS7jFT3tQtGyN2eSqtVkbhhvTsnoi2aNHSdAkQ7E7Wu+C0gIWHYdDA9qQIdqGyNcrclIrkknsOkEkgUiIoVLrawG7r4YK5B2ix5u74hMTvsRr12E5HkVWyuzYf8kwpqTGhMq3L6VvEQS6JwmTAV9G0td6uY3QgH00XZrHdcXTMiEmTi2FJJBIhIsESncwEQRIKipAoAG6ylMYTwVNoo09p4AYc5Uq1jgTM9yo6sQpopk2JjKf8ANPhyhFUiwDbxCGY0KbaMmExJuwum5pxbHKFYFXQo3QROZnwA9ysJVZcOVEpwmcmANXp0wZcYJ3+5U1TTjAjHbePKFbbbFfjGInVtWayhBzWbLlnB7ITSJODPveBV1nFMHtEEb2nNDvYN6ZzdhKpXESvdCo0WikTAiTlgjAgLFYvVfPdHvR62wbatkhimlOUykALpGydYB2roGJkYeaDbYmNxDxvi6StC2UL7C3asWvYC0xh3a0pNroFIlU3Ob3ls8gU1OkcJIic5HxVQsuGrkradDhyS1PwRpBJsY1PAPEIuy2e42JnWeJzQAsTnTiIkbdS1YUk7HVESoynKZSAYKYKiAnCiMlCyi2Hu4lG1rc1uEydgz/0g6NEvlxcAS6YjIbEEok2iFGqEzaTtqmLISDLo2YBBL8Q6wiGd5RCz7HUcwXXdqDgRn3hHNdKRB9SaZPKZAiShWHZPBPKHrWnCBn4IAoGSZquudkCdXvUW0t6kQIkSQtEBAvbGuN6LZWBSY4k5ThyYhMEiRJNKaU15ADWj1Sgiia9SRA1qt1HBSRXLqUNV9n9ZQZZ1Yxl0zKYldhZUUmuSKgWjykUwSJQA4WU5vaPEo51pGr4BDNpySSc1TlVgwZ7VFwRDqQn1vJO6ziDictio5ZEOoN7LeAU0NQtWAGcDy3IhrwclsXQkSTJJlIBoWdpE49yPdWAWfaqV903oGUAe9DADJTtdCepZ4+3hwTMoSfX8FCxGhYMWd5RBQNltAYIcRmSDEYE70a2qCMCCpoBFRUkykAwXK6f05UfW9HomI9dwzyk8vNdSCvO7F0ipUbbWdVkEvcAQJHrEGeQUSSVnRaLs1Wnh1QOu8/tOJ34rYpvfBJa0HKAFks6Z2Zx9bwVn/l9nn10aiaxyfY2KbY+Qrs1gnplZvvpx00sud/wS1Enin4Ns0G7D70qZXPVv0gWYZFx4NWfU/SKyTco1HcSGpWhLDkfY7iVK9gs3QulOvpdZduySIJk4AfFE26rdpPOxpPgmVtU6ZWaZq5uLROEZwirPZ2MwuzvOJQej7XLRvaO7aig6SnZFosq1J1ADgq7vyE5TXkWFE+rBw1KPVgYRnkVK+q61XCEBRaxSQdOpiEZKQJ2V16oa0uOQElYjdMPquhjHHb/2tLS7HOovDYnCJyzBxWFZNJ2lh7VNh4EfFWwg5dDPmzRxupOjoaHWiPq2N3ySfnmrnXiMfABYw07UnGl/kPirvpz/ANZ5hW8nJ4KPeYO8gzqCqKtSqz7IcN2Pgqfp3+R3MJO047VT5uCORk8C95g7SLWaWaXRdu8xjwKOo1bwkfO1czpK21qogUqY2OLsRvEIzo66recKhbGJgbSq54nFWy7HxMJvSnZvoas6TGxEhZPp7RUc0uAIJHiVnk0uprD7NSE44/Pgp12j7JLSqKNYOycCrBMqOuNdQKnWSTiQrmUgEjxCkDwUU4X1ChVWAjDD/Icjl3IQlzDJ1YFFPMZkLlNN6dLajwHYQ3ZnI+JUnOK7jSs64IPSFUlzaYMXpc4jO4NQ4kgc0TZ3Sxp2tB5hcV0/qEVaZa4tIp5gx9oqy6VjjHU6R1Zpg4EYDIakTUOAGGG4RwiF4+dM2hp7Nd8bMY80S3pXawP2k8QfiqllXYv9tM9Mq2UH/pNTs0HPwXmb+mlqH2gkOmtq+8E9aF7aR6fXs7TlLTtBJB4tJI5Qs232d9ENqtc2A4B4EgEOMTByMkLhv/LLUf4g5Ia0aYtFRpa+s4tJxGMGCpcyPcjyJnq1GreaDtEqyVm9HT+q0px7GfeVoqxO0UMivH9KD6+r+K/8xXr4K8i0uPr634z/AMxVOTobeC+oDRjkq3tE5BWuVAqhxjX5Knc7dxTpkQ0bFfTGCrAVzAkWE9SVJ2ak7JU01Fkux6f0Jd+q/wBZ8mrV0v8Au9X2HeSx+gzv1b+s/latnSQmjUG1jh4FbF0PLZtpszdCVbzBugHkCtZi85sFnqUnAsquHztWwzTtpb/EB/pU1E5kvUMVnXSpMpnguPf0orgxeZJGAjExngqGdKaznObI7MYxnIlPSQfqOOtkzu7m8KmqBtC42ppmsRjUAGvs/wC1nMtpqNcTUc0DEkgNw2zsRpI+/TTaWyO+pnEI0Fef6MoyWnrKjxmJeS2NwGELvkSRo4TOsyb8Mqth7BWK84rYtv7M/OtYa08P0MXqL/iX2JOVLzmgrPpsPrupAYAuaHT6zmethsBkcQUY8LWnZzZwcNmNKtacEDb7e2iy86SSQ1rRi5zjk0BR0dpdtSm5x7Fz1pOXf3FDYRxya1VsaLjgj9EeseCy6Vqa9ssMiYnetPROZ4LNn+Jt4NNZVZrrGtFla5xJaCbxxjHM61rhZrnSXe07zK8/6l9Nfc9BEFFiYMm8ifikLOBt/ud8VcCsW06eeCwCzvio+4wvc1hcS0u9XEgQ05wuDCM5/H8y008tbuaWet3NU2Z7y2ajQx0nAOvYapMDFYvSHpE6g66wN7FPrahcCcC4MYwRkXG9jqDUY4TnPRF7/cZvPoA5lx/qKz7Xo2niboy2n4qVh0sataqyBdZdjbJGM98j+koi05HgpvXB0yJ0dn9RvsjyXEfpAd9az8P/AJFdvR9VvAeS4T9IJ+ub+GPzFepfwDD80cZUOKZ9SIG2cdkJ6maHDezJF4xiMzM7Fmxqzp5JNdCbnTiFG9q1qllY3oOGGGEckrJWvDfrw5KbjRGOROkaDXjAfOCtYVn1HTjEgSOW3vRVGqYOGUcJwJ80tBBzW9nrGgP3Wj+G3yWggdC/u1H8Nn5QjJWyPRHLfUgF5Rp5sWiv+K7xcvVl5Z0qN201TH8TzxVeTdGrhJKOS2ZVqEujcTsx1Id9Ug6swI24Y4ozrGk4+KhWptOMA4eAVafk6co224yKg4F4ywEjjMIxgQFJvbEgDDAbNYRrK48+Q1pSRZiyJ3fksdkVVTzTPtQukxGWe/WmsrpgxE/IVck0aI5Iy2TPS+gp/Vz7X/ELctv7N/sO8isLoQIoH2h+ULoa7ZY72T5LUuh5viFWSSOAoOkA8FcWqmi2AO5Xq9HjcnyZh6SqEWgOGVJrS7g9xafASlYHlxqEOAc+q67ImWMhpMc+a0jYxeeTjfABG4Aj3oZmhGiLrntgQIIyJJOrXKDTzMbjpe1Jb1+P+QYLr2HHskEE5bigq1MQKZA7T6YJGTmiSJGr1IjejmWRoaGkSAZxxx2pO0awsLbuBIJiRjxGSZTDJCCat1+9+v8AYn0erNvXB957h7N9ww3TK79pXDaKsAbVa4CIYWeIIEdxXcAKE+x1vTmmpNFNu9Q93mFjErY0h+zd3eYWZ1UrTw/Qq9R+S+xy9CiKVGnaQJqEFoaTALqtQuJJ29pyOOm2lhfB/adW0SJeZABHcZRFXo3e7JeerBJawQLpcZOOvXHFJnR2m14eAcMWtJlrTleA2rRFNGfJPFPeTt/p4KtK6PNRrCwgPpvFRk5EjUdxQLw003MFPq3vrUhVbmDeeCSDraQCtm1WS+2LzmkGZaYPftG5VU9EtDSCXOvEEuLjfkZEHVCckV4siilb6FdC0N62pjF58N39W1oceZAW/okZ8Fy+lNFNBoFpIDKjG3dRBeHGTnmJXWaLbgs2bobuHUdcWv3QfCyaYMv9t0cytUIIsmfaPvXA9SdY19zsoHasHpBYL9os15z7rnubda66BFN7rwI7Qdqzy710IpFVWuy32lrpg4dlxae5zSCFwMWTRK/uXI5vQ+m5fUploZSpO6tji5xM37jGuc71nOzVIbRNpthtBbDXULrXGOwymHNIGbpc52GM5LWp9GqbXggvuB3WNpF31YeMnZSTxMI99maSHFrSRkSASOB1LTLLjUm4Xuvx6p/12A5fRNvbTvuntPq1KtaQZp0wXBjSNTi4iBvdsW9VqBzbwyLQRwIkIbSVpAv030akOgtqU6fWSYwJgYOBynYrKLXCiwOEOFNoI2G7knmqUddU3+/9CZ1NJ2A4DyXCdP8A9sPYHmV3tOkYGGoLg+nbfrsfuNXo5/TDh1czi6mauDcFVUGKlUGLRxPJZYbnUlsgW3DEA4NgyfdOpRsI7A7/ADV1dxvQMyABs3pNAAzEDA4a9yvfxozqtbZNtIY78xq5ImhSAaQMs1QX4CMz4DX4IqyuDsNqjTCTj0PUNDj9Xo/hM/KEXChYLORSpjYxo/xCv6orYuhyy25uHJeZdMLLNpqe0D4Beohq866ZNi0v7vyhV5Ohr4NXlpnICzw44SCf9gqtjCCZEzI4Y+SKJN47Bh35qllpmMMzHxVNs6uiCa3rrQGLM6Jxwwj3op9Em7A+zj4GFFr4vGT2SYE61ZTtJgk4QJiD5lSbZXDHjWzfX9BWmneYcIJ3jV/pKxz9qJGsa9+5V0xe7wb26cIAVliPZbOzywVU9lRqw1KWryvy/wCnqnQFs2d3tD8q6V7MDgMjqXM/o+P1D+LfIrqitcfijg8V9WR5qaWPepmkVKMTucfNWFWxWx4fNKpNFHVJxSU0ynRRqY7WKZyTBOckEWy+wntBd3c3DkuDsma75hwHAKMzv+kP+CQFpdn1L+7zCxQF0Gkh9U7gPMLn1fw/cfqXyiWFRUioytiOUxrqeEpTgoBEKlIEZDOctY1rS0Rn3IEhG6HPbPD4LLnWx0eDf8xGtCxZxf7bvNbcLCfg53tHzXn/AFP6S+534ianIUWlPeXly4YtTXAnlJAyJpBCWukIPBHShbXkrF0InRNGAXnXT4/Xu9lvkvRQcF5z08d9e7g3yC9jl+mS4b6hxbxirHtnNQepgrHA6rplbqMmZMgQqqlHC6CcccdyIlRaztE7YHBXKRTKCZAWZxjcMtXDktLR9CCPnNDtWhYRJCNTISgkrPVqDOw32R5KV1SZkOATrcjkClee9Nx+sO4N8l3l5cT05ssvFQaxB4jJV5FaNfCy05EzjXjHzCpbQAiNU+KtL5MKwUVmpo7acZbgZspJknkIV3UyIJJ1/wCld6M5SFlci2NRivxBn07ocQMTq3pqFMtaN2fvRzbIY+YUm6NcT7hiT8EtLYpZIw6M7v8AR3U+pfxb71119cT0dv0mXYiTK2xbHLXGkqODmblNyOS67tO9p2sH7RVxqIW1t6uq6B2S4kd5y8VYx8qcXseS4nAlkZMvSDkjQcUhZnp2ZnhS7Ew5IvTssztZSc0zABcU7Dk32FQrkOGrHivQ6T+yOA8l57YrK9z/AFcAeIwOpdXTqvQ3Z2eBgsUWvIdpivdoVHbBPiFzdO0uLQcBOOs5rWrucWkZgggjcViNZAukFpGR1KyEnEnxMFkaCjUO3wUOtO3ySpUY3+KmWbgreY/Jm9uvBDrTt8lIPO3yTtp7gkaO1LmvySXDLwM+sRrHeER0ethdXcDGDJkAjXCH7I1Sd2JRNgsrrxdEE4Z6lVOcpI04cUIST7nR31yFptpbXe1xLReMYCDjOfets037fFZttsTy68MdoPxXN4qCnCmjoqRW20fzeXwSdaD97y+CYUtog8PeokBcWXCJFikWU6rjkecDxSdanAwYnYQqr3zKQj5Cr9tuPUXG1OGcbsD8UNa7dhEYnDDHNQr0Qci4nvT2TR7i6XeOZjKU48OrWwarOm9KC4XppZ71QvaJkDugR7l1Bo70BbNGB+ee0L0Lmpqhxel2jzttmDtyu+jF1VTo+ScQx/EQ7+4KLdA3f4Z4B8j/ACKo5T7M0c9nJv0cVD0A7Cuw+jDrpn54Jjoz+R/iprHLyL3ByfoRCK0fTN9oH3h5rovomf4R7yI80bYNC3XB11rY2YnmpxxPuRlmbR0otCfr0IwKa1WZaCTTQls0W2oIcJC1+rT9UigUqOJr9A6LjgHDkfNUHoE0ZOdyXe9Sl1CjoRas810Zwg6GfzHkrWdEwNvcAPcu29HT+jpaEN8RN9Wce3o03W0niSUVS0PGTYXTizp+oRpRB5JMwWWCFZ6LuW31CRop6Sts5ytolrswg6nRlpyBHArruoS6hOiqUIy6o5BmgC3JzlYNCHafD4Lq/R0vR0FXt4eDl26DGu8e+PJXU9ENH2Auj6hP1CY1hiuxiMshGpEMs5WoKKkKSCaxpGaKJUXWKcwtXqk4pp2x8tGKdFN+6onRQ+SVuGmm6tO2Llx8GINEj5JUhosbAtrq03VpamHLj4MltjjIDkpejuWn1afqlF7k1FIzRZynFArR6tLq1BxJmebOVW6wA6hyWp1aVxReNMZkHRjfuhIaLGwclr3ErijyY+AsyvQIT+grTuJXFJY0h2ZnoSb0JadxRLFLSgszfQwn9ECPNNNcUtIrAvRQn9FGxF3E9xOgsD9ECf0UIq4ldToVg3owS9HCJupoTFZMJ0kkASCkEkkAJOEkkDHTp0kCGTFJJAEgkkkkAkySSBDp0kkAJOEySBkkkkkxDJJJIASSSSQxwkkkgCJUgmSSGJMUkkAOolOkgCKRTpIAZRKSSAGKimSTAdMkkmISYpJIASZJJMR//9k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04" name="Picture 32" descr="http://www.gify.nou.cz/deti5_soubory/24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566" y="5200856"/>
            <a:ext cx="8001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2364" y="4235712"/>
            <a:ext cx="1767694" cy="2145615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6503203" y="630724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zlato</a:t>
            </a:r>
            <a:endParaRPr lang="sk-SK" sz="2400" dirty="0"/>
          </a:p>
        </p:txBody>
      </p:sp>
      <p:sp>
        <p:nvSpPr>
          <p:cNvPr id="3" name="Tlačidlo akcie: Dopredu alebo Ďalej 2">
            <a:hlinkClick r:id="" action="ppaction://hlinkshowjump?jump=nextslide" highlightClick="1"/>
          </p:cNvPr>
          <p:cNvSpPr/>
          <p:nvPr/>
        </p:nvSpPr>
        <p:spPr>
          <a:xfrm>
            <a:off x="8501616" y="6447837"/>
            <a:ext cx="538076" cy="3210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lačidlo akcie: Domov 9">
            <a:hlinkClick r:id="rId11" action="ppaction://hlinksldjump" highlightClick="1"/>
          </p:cNvPr>
          <p:cNvSpPr/>
          <p:nvPr/>
        </p:nvSpPr>
        <p:spPr>
          <a:xfrm>
            <a:off x="7766570" y="472015"/>
            <a:ext cx="669992" cy="729393"/>
          </a:xfrm>
          <a:prstGeom prst="actionButtonHome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359932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Ktoré sú rôznorodé zmesi?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961" y="1562059"/>
            <a:ext cx="2060053" cy="2616599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71" y="3653270"/>
            <a:ext cx="1752600" cy="26098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205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570932"/>
            <a:ext cx="3384376" cy="169218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71" y="1562059"/>
            <a:ext cx="2686050" cy="17970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236200"/>
            <a:ext cx="1898904" cy="2026920"/>
          </a:xfrm>
          <a:prstGeom prst="rect">
            <a:avLst/>
          </a:prstGeom>
        </p:spPr>
      </p:pic>
      <p:pic>
        <p:nvPicPr>
          <p:cNvPr id="1025" name="Picture 1" descr="carodejnice 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394" y="496858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odejnice 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971" y="4958195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arodejnice 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531393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odejnice 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51557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odejnice 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961" y="5072495"/>
            <a:ext cx="1247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odejnice 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583" y="2636912"/>
            <a:ext cx="1247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433955" y="6381328"/>
            <a:ext cx="52120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83362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080" y="3828653"/>
            <a:ext cx="1847850" cy="2466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Označ suspenziu: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80" y="1566729"/>
            <a:ext cx="2574663" cy="19309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80" y="3861048"/>
            <a:ext cx="1890142" cy="25232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389" y="1548504"/>
            <a:ext cx="2382912" cy="1949222"/>
          </a:xfrm>
          <a:prstGeom prst="rect">
            <a:avLst/>
          </a:prstGeom>
        </p:spPr>
      </p:pic>
      <p:pic>
        <p:nvPicPr>
          <p:cNvPr id="2049" name="Picture 1" descr="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020" y="2833707"/>
            <a:ext cx="149145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892" y="5838708"/>
            <a:ext cx="144418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926" y="5877272"/>
            <a:ext cx="144418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818456"/>
            <a:ext cx="3096344" cy="24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gify.nou.cz/deti1_soubory/1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721" y="2726252"/>
            <a:ext cx="952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ify.nou.cz/deti1_soubory/1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656" y="5324077"/>
            <a:ext cx="952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583" y="1527188"/>
            <a:ext cx="2381250" cy="1914525"/>
          </a:xfrm>
          <a:prstGeom prst="rect">
            <a:avLst/>
          </a:prstGeom>
        </p:spPr>
      </p:pic>
      <p:pic>
        <p:nvPicPr>
          <p:cNvPr id="2058" name="Picture 10" descr="http://www.gify.nou.cz/deti1_soubory/1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6914" y="2604015"/>
            <a:ext cx="952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lačidlo akcie: Dopredu alebo Ďalej 7">
            <a:hlinkClick r:id="" action="ppaction://hlinkshowjump?jump=nextslide" highlightClick="1"/>
          </p:cNvPr>
          <p:cNvSpPr/>
          <p:nvPr/>
        </p:nvSpPr>
        <p:spPr>
          <a:xfrm>
            <a:off x="8493248" y="6392680"/>
            <a:ext cx="51990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lačidlo akcie: Domov 8">
            <a:hlinkClick r:id="rId11" action="ppaction://hlinksldjump" highlightClick="1"/>
          </p:cNvPr>
          <p:cNvSpPr/>
          <p:nvPr/>
        </p:nvSpPr>
        <p:spPr>
          <a:xfrm>
            <a:off x="7786710" y="476672"/>
            <a:ext cx="607418" cy="523436"/>
          </a:xfrm>
          <a:prstGeom prst="actionButtonHome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02152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Obsah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357826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Aké látky nás obklopujú?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Zmesi podľa skupenstva.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Zmesi podľa rozlíšiteľnosti zložiek.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Rovnorodé zmesi- homogénne.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Rôznorodé zmesi- heterogénne.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Typy rôznorodých zmesí.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Nájdi zmesi!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10" action="ppaction://hlinksldjump"/>
              </a:rPr>
              <a:t>Ktoré sú rôznorodé zmesi?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11" action="ppaction://hlinksldjump"/>
              </a:rPr>
              <a:t>Označ suspenziu!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12" action="ppaction://hlinksldjump"/>
              </a:rPr>
              <a:t>Zopakujme si!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13" action="ppaction://hlinksldjump"/>
              </a:rPr>
              <a:t>Domáca úloha.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  <a:hlinkClick r:id="rId14" action="ppaction://hlinksldjump"/>
              </a:rPr>
              <a:t>Zoznam použitej literatúry.</a:t>
            </a:r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767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Domáca úloha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Na internete si otvor stránku našej školy </a:t>
            </a:r>
            <a:r>
              <a:rPr lang="sk-SK" dirty="0" err="1" smtClean="0">
                <a:hlinkClick r:id="rId2"/>
              </a:rPr>
              <a:t>www.zsvelkeuherce.edupage.org</a:t>
            </a:r>
            <a:r>
              <a:rPr lang="sk-SK" dirty="0" smtClean="0"/>
              <a:t> – prihlás sa, v sekcii </a:t>
            </a:r>
            <a:r>
              <a:rPr lang="sk-SK" dirty="0" err="1" smtClean="0"/>
              <a:t>elearning</a:t>
            </a:r>
            <a:r>
              <a:rPr lang="sk-SK" dirty="0" smtClean="0"/>
              <a:t>- testy si nájdi test s názvom Látky a zmesi a over si - zatiaľ cvične - svoje vedomosti </a:t>
            </a:r>
          </a:p>
          <a:p>
            <a:r>
              <a:rPr lang="sk-SK" dirty="0" smtClean="0"/>
              <a:t>(priamy odkaz na test:   </a:t>
            </a:r>
            <a:r>
              <a:rPr lang="sk-SK" dirty="0" smtClean="0">
                <a:hlinkClick r:id="rId3"/>
              </a:rPr>
              <a:t>http://portal.edupage.org/?test=269273</a:t>
            </a:r>
            <a:r>
              <a:rPr lang="sk-SK" dirty="0" smtClean="0"/>
              <a:t>  )</a:t>
            </a:r>
          </a:p>
          <a:p>
            <a:r>
              <a:rPr lang="sk-SK" dirty="0" smtClean="0"/>
              <a:t>Ak to nepôjde, pozri si túto prezentáciu ešte raz na portáli </a:t>
            </a:r>
            <a:r>
              <a:rPr lang="sk-SK" dirty="0" err="1" smtClean="0">
                <a:hlinkClick r:id="rId4"/>
              </a:rPr>
              <a:t>www.bezkriedy.sk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4" name="Tlačidlo akcie: Domov 3">
            <a:hlinkClick r:id="rId5" action="ppaction://hlinksldjump" highlightClick="1"/>
          </p:cNvPr>
          <p:cNvSpPr/>
          <p:nvPr/>
        </p:nvSpPr>
        <p:spPr>
          <a:xfrm>
            <a:off x="8100392" y="5697461"/>
            <a:ext cx="682376" cy="792088"/>
          </a:xfrm>
          <a:prstGeom prst="actionButtonHo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59402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Ďakujem za pozornosť a spoluprácu.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1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571744"/>
            <a:ext cx="1928826" cy="1972663"/>
          </a:xfrm>
          <a:prstGeom prst="rect">
            <a:avLst/>
          </a:prstGeom>
        </p:spPr>
      </p:pic>
      <p:pic>
        <p:nvPicPr>
          <p:cNvPr id="4" name="Obrázok 3" descr="gif kvety pá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5286388"/>
            <a:ext cx="5572164" cy="107157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Zoznam použitej literatúry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72164"/>
          </a:xfrm>
        </p:spPr>
        <p:txBody>
          <a:bodyPr>
            <a:noAutofit/>
          </a:bodyPr>
          <a:lstStyle/>
          <a:p>
            <a:pPr lvl="0"/>
            <a:r>
              <a:rPr lang="sk-SK" sz="1600" dirty="0" smtClean="0"/>
              <a:t>Helena Vicenová: Demonštračné a žiacke pokusy v chémii, MPC </a:t>
            </a:r>
            <a:r>
              <a:rPr lang="sk-SK" sz="1600" dirty="0" err="1" smtClean="0"/>
              <a:t>Ševčenkova</a:t>
            </a:r>
            <a:r>
              <a:rPr lang="sk-SK" sz="1600" dirty="0" smtClean="0"/>
              <a:t> 11, Bratislava 2012, str. 9, 16</a:t>
            </a:r>
          </a:p>
          <a:p>
            <a:pPr lvl="0"/>
            <a:r>
              <a:rPr lang="sk-SK" sz="1600" dirty="0" smtClean="0"/>
              <a:t>Daniela Romanová, Emil </a:t>
            </a:r>
            <a:r>
              <a:rPr lang="sk-SK" sz="1600" dirty="0" err="1" smtClean="0"/>
              <a:t>Adamkovič</a:t>
            </a:r>
            <a:r>
              <a:rPr lang="sk-SK" sz="1600" dirty="0" smtClean="0"/>
              <a:t>, Helena Vicenová, Veronika Zvončeková: Chémia pre 6. ročník základných škôl a 1. ročník gymnázií s osemročným štúdiom, EXPOL PEDAGOGIKA  2009</a:t>
            </a:r>
          </a:p>
          <a:p>
            <a:pPr lvl="0"/>
            <a:r>
              <a:rPr lang="sk-SK" sz="1600" dirty="0" smtClean="0"/>
              <a:t>Helena Vicenová: Chémia CVIČEBNICA 6+7, EXPOL PEDAGOGIKA  2011</a:t>
            </a:r>
          </a:p>
          <a:p>
            <a:pPr lvl="0"/>
            <a:r>
              <a:rPr lang="sk-SK" sz="1600" dirty="0" smtClean="0"/>
              <a:t>vlastné zdroje (fotografie, test, ...) </a:t>
            </a:r>
          </a:p>
          <a:p>
            <a:r>
              <a:rPr lang="sk-SK" sz="1600" dirty="0" smtClean="0">
                <a:hlinkClick r:id="rId2"/>
              </a:rPr>
              <a:t>http://www.youtube.com/watch?v=soyoYsYJgp8</a:t>
            </a:r>
          </a:p>
          <a:p>
            <a:r>
              <a:rPr lang="sk-SK" sz="1600" dirty="0" smtClean="0">
                <a:hlinkClick r:id="rId2"/>
              </a:rPr>
              <a:t>http://www.youtube.com/watch?v=4DLV258acbY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3"/>
              </a:rPr>
              <a:t>http://www.australian-astrild.6f.sk/chov/krmivo-doplnky-potravy/zmes-zrn</a:t>
            </a:r>
            <a:r>
              <a:rPr lang="sk-SK" sz="1600" dirty="0" smtClean="0">
                <a:hlinkClick r:id="rId3"/>
              </a:rPr>
              <a:t>/</a:t>
            </a:r>
            <a:r>
              <a:rPr lang="sk-SK" sz="1600" dirty="0" smtClean="0"/>
              <a:t> </a:t>
            </a:r>
          </a:p>
          <a:p>
            <a:r>
              <a:rPr lang="sk-SK" sz="1600" u="sng" dirty="0">
                <a:hlinkClick r:id="rId4"/>
              </a:rPr>
              <a:t>http://www.cez-okno.net/clanok/akcie-cez-okno/delenie-caju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u="sng" dirty="0">
                <a:hlinkClick r:id="rId5"/>
              </a:rPr>
              <a:t>http://www.polystyrenoveizolacie.sk/produkty/epoxy-stone/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u="sng" dirty="0">
                <a:hlinkClick r:id="rId6"/>
              </a:rPr>
              <a:t>http://chemicallove-krystyna.blogspot.sk/2010/06/homogenne-zmesi.html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u="sng" dirty="0">
                <a:hlinkClick r:id="rId7"/>
              </a:rPr>
              <a:t>http://www.zetr.sk/spolocnost/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dirty="0">
                <a:hlinkClick r:id="rId8"/>
              </a:rPr>
              <a:t>http://www.food4fun.sk/?food=1&amp;id=88</a:t>
            </a:r>
            <a:r>
              <a:rPr lang="sk-SK" sz="1600" dirty="0" smtClean="0">
                <a:hlinkClick r:id="rId8"/>
              </a:rPr>
              <a:t>/</a:t>
            </a:r>
            <a:endParaRPr lang="sk-SK" sz="1600" dirty="0" smtClean="0"/>
          </a:p>
          <a:p>
            <a:r>
              <a:rPr lang="sk-SK" sz="1600" dirty="0">
                <a:hlinkClick r:id="rId9"/>
              </a:rPr>
              <a:t>http://</a:t>
            </a:r>
            <a:r>
              <a:rPr lang="sk-SK" sz="1600" dirty="0" smtClean="0">
                <a:hlinkClick r:id="rId9"/>
              </a:rPr>
              <a:t>www.youtube.com/watch?v=17KXsJCVeGQ</a:t>
            </a:r>
            <a:endParaRPr lang="sk-SK" sz="1600" dirty="0" smtClean="0"/>
          </a:p>
          <a:p>
            <a:r>
              <a:rPr lang="sk-SK" sz="1600" dirty="0">
                <a:hlinkClick r:id="rId10"/>
              </a:rPr>
              <a:t>http://</a:t>
            </a:r>
            <a:r>
              <a:rPr lang="sk-SK" sz="1600" dirty="0" smtClean="0">
                <a:hlinkClick r:id="rId10"/>
              </a:rPr>
              <a:t>www.mojevideo.sk/video/b6ee/voda_a_olej.html</a:t>
            </a:r>
            <a:endParaRPr lang="sk-SK" sz="1600" dirty="0" smtClean="0"/>
          </a:p>
          <a:p>
            <a:r>
              <a:rPr lang="sk-SK" sz="1600" dirty="0">
                <a:hlinkClick r:id="rId11"/>
              </a:rPr>
              <a:t>http://</a:t>
            </a:r>
            <a:r>
              <a:rPr lang="sk-SK" sz="1600" dirty="0" smtClean="0">
                <a:hlinkClick r:id="rId11"/>
              </a:rPr>
              <a:t>hejbabenky.blog.cz/0712/nepravidelna-mestruacia-zapaly-riesenie-liecive-byliny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3432058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sk-SK" sz="1600" dirty="0" smtClean="0">
                <a:hlinkClick r:id="rId2"/>
              </a:rPr>
              <a:t>http://wiki.rvp.cz/Knihovna/Tvorive_pokusohrani/Hydropokusy_s_inkoustem/Hra_barev_ve_sklenici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http://www.e-pristroje.cz/merici_pristroje-phmetry.html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4"/>
              </a:rPr>
              <a:t>http://www.alesio.cz/cafe-blog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http://predmety.skylan.sk/rigo/8/8str/8jmatch.htm</a:t>
            </a:r>
            <a:r>
              <a:rPr lang="sk-SK" sz="1600" dirty="0" smtClean="0"/>
              <a:t> </a:t>
            </a:r>
            <a:endParaRPr lang="sk-SK" sz="1600" dirty="0" smtClean="0">
              <a:hlinkClick r:id="rId6"/>
            </a:endParaRPr>
          </a:p>
          <a:p>
            <a:r>
              <a:rPr lang="sk-SK" sz="1600" dirty="0" smtClean="0">
                <a:hlinkClick r:id="rId6"/>
              </a:rPr>
              <a:t>http</a:t>
            </a:r>
            <a:r>
              <a:rPr lang="sk-SK" sz="1600" dirty="0">
                <a:hlinkClick r:id="rId6"/>
              </a:rPr>
              <a:t>://</a:t>
            </a:r>
            <a:r>
              <a:rPr lang="sk-SK" sz="1600" dirty="0" smtClean="0">
                <a:hlinkClick r:id="rId6"/>
              </a:rPr>
              <a:t>dobrejedlo.pluska.sk/dobre-jedlo/clanky/polievky/zeleninova-polievka-pestom.html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7"/>
              </a:rPr>
              <a:t>http://www.eshop.zeleziarstvo.sk/vyrobca/35/FAB</a:t>
            </a:r>
            <a:r>
              <a:rPr lang="sk-SK" sz="1600" dirty="0" smtClean="0">
                <a:hlinkClick r:id="rId7"/>
              </a:rPr>
              <a:t>/</a:t>
            </a:r>
            <a:endParaRPr lang="sk-SK" sz="1600" dirty="0" smtClean="0"/>
          </a:p>
          <a:p>
            <a:r>
              <a:rPr lang="sk-SK" sz="1600" dirty="0">
                <a:hlinkClick r:id="rId8"/>
              </a:rPr>
              <a:t>http://www.ekoworld.cz/ovocne-caje/c-1249</a:t>
            </a:r>
            <a:r>
              <a:rPr lang="sk-SK" sz="1600" dirty="0" smtClean="0">
                <a:hlinkClick r:id="rId8"/>
              </a:rPr>
              <a:t>/</a:t>
            </a:r>
            <a:endParaRPr lang="sk-SK" sz="1600" dirty="0" smtClean="0"/>
          </a:p>
          <a:p>
            <a:r>
              <a:rPr lang="sk-SK" sz="1600" dirty="0">
                <a:hlinkClick r:id="rId9"/>
              </a:rPr>
              <a:t>http://www.upjs.sk/prirodovedecka-fakulta/fakulta/medaily/bronzova-medaila</a:t>
            </a:r>
            <a:r>
              <a:rPr lang="sk-SK" sz="1600" dirty="0" smtClean="0">
                <a:hlinkClick r:id="rId9"/>
              </a:rPr>
              <a:t>/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10"/>
              </a:rPr>
              <a:t>http://</a:t>
            </a:r>
            <a:r>
              <a:rPr lang="sk-SK" sz="1600" dirty="0" smtClean="0">
                <a:hlinkClick r:id="rId10"/>
              </a:rPr>
              <a:t>davidma.blog.cz/0904/carodejnice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11"/>
              </a:rPr>
              <a:t>http://</a:t>
            </a:r>
            <a:r>
              <a:rPr lang="sk-SK" sz="1600" dirty="0" smtClean="0">
                <a:hlinkClick r:id="rId11"/>
              </a:rPr>
              <a:t>www.gify.nou.cz/deti1.htm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12"/>
              </a:rPr>
              <a:t>http://home.pf.jcu.cz/~</a:t>
            </a:r>
            <a:r>
              <a:rPr lang="sk-SK" sz="1600" dirty="0" smtClean="0">
                <a:hlinkClick r:id="rId12"/>
              </a:rPr>
              <a:t>bov/tridy-detail.php?topicid=23</a:t>
            </a:r>
            <a:r>
              <a:rPr lang="sk-SK" sz="1600" dirty="0" smtClean="0"/>
              <a:t> </a:t>
            </a:r>
          </a:p>
          <a:p>
            <a:r>
              <a:rPr lang="sk-SK" sz="1600" dirty="0">
                <a:hlinkClick r:id="rId13"/>
              </a:rPr>
              <a:t>http://diva.aktuality.sk/clanok/23432/zazracne-kamene-na-rozne-neduhy</a:t>
            </a:r>
            <a:r>
              <a:rPr lang="sk-SK" sz="1600" dirty="0" smtClean="0">
                <a:hlinkClick r:id="rId13"/>
              </a:rPr>
              <a:t>/</a:t>
            </a:r>
            <a:r>
              <a:rPr lang="sk-SK" sz="1600" dirty="0" smtClean="0"/>
              <a:t> </a:t>
            </a:r>
          </a:p>
          <a:p>
            <a:pPr>
              <a:buNone/>
            </a:pPr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sp>
        <p:nvSpPr>
          <p:cNvPr id="4" name="Tlačidlo akcie: Domov 3">
            <a:hlinkClick r:id="rId14" action="ppaction://hlinksldjump" highlightClick="1"/>
          </p:cNvPr>
          <p:cNvSpPr/>
          <p:nvPr/>
        </p:nvSpPr>
        <p:spPr>
          <a:xfrm>
            <a:off x="571472" y="5786454"/>
            <a:ext cx="642942" cy="613788"/>
          </a:xfrm>
          <a:prstGeom prst="actionButtonHome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84718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Aké látky nás obklopujú?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098" name="Picture 2" descr="http://edu.uhk.cz/titrace/img/f-2-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304256" cy="20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Microsoft\Windows\Temporary Internet Files\Content.IE5\FQ9LDOLH\MP9004038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124" y="1700807"/>
            <a:ext cx="3042806" cy="20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071" y="1700806"/>
            <a:ext cx="2707145" cy="20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3026"/>
            <a:ext cx="3097408" cy="22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944" y="3871027"/>
            <a:ext cx="3198818" cy="22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3408" y="385651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73490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Látky okolo nás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      Čisté chemické látky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r>
              <a:rPr lang="sk-SK" dirty="0" smtClean="0"/>
              <a:t>sú zložené z častíc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rovnakého </a:t>
            </a:r>
            <a:r>
              <a:rPr lang="sk-SK" dirty="0"/>
              <a:t>d</a:t>
            </a:r>
            <a:r>
              <a:rPr lang="sk-SK" dirty="0" smtClean="0"/>
              <a:t>ruhu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      Zmesi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látky, ktoré obsahujú dve alebo viac zložiek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366962"/>
            <a:ext cx="4895850" cy="2124075"/>
          </a:xfrm>
          <a:prstGeom prst="rect">
            <a:avLst/>
          </a:prstGeom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285720" y="6000768"/>
            <a:ext cx="785818" cy="685226"/>
          </a:xfrm>
          <a:prstGeom prst="actionButtonHo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34272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6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Zmesi podľa skupenstva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840" y="1989673"/>
            <a:ext cx="3048000" cy="2286000"/>
          </a:xfrm>
        </p:spPr>
      </p:pic>
      <p:sp>
        <p:nvSpPr>
          <p:cNvPr id="5" name="Ovál 4"/>
          <p:cNvSpPr/>
          <p:nvPr/>
        </p:nvSpPr>
        <p:spPr>
          <a:xfrm>
            <a:off x="251520" y="1556792"/>
            <a:ext cx="2232248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tuhé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460" y="3068960"/>
            <a:ext cx="2419350" cy="1895475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299215" y="2403109"/>
            <a:ext cx="2279640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kvapalné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814" y="4584909"/>
            <a:ext cx="2575281" cy="1981759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1744690" y="5160404"/>
            <a:ext cx="2232248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plynné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4" name="Tlačidlo akcie: Domov 13">
            <a:hlinkClick r:id="rId6" action="ppaction://hlinksldjump" highlightClick="1"/>
          </p:cNvPr>
          <p:cNvSpPr/>
          <p:nvPr/>
        </p:nvSpPr>
        <p:spPr>
          <a:xfrm>
            <a:off x="214282" y="5929330"/>
            <a:ext cx="714380" cy="685226"/>
          </a:xfrm>
          <a:prstGeom prst="actionButtonHom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2654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5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5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45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45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Zmesi podľa 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rozlíšiteľnosti ich zložiek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niektorých zmesiach dokážeme rozlíšiť jednotlivé zložky, v iných to nevidíme.</a:t>
            </a:r>
          </a:p>
          <a:p>
            <a:r>
              <a:rPr lang="sk-SK" dirty="0" smtClean="0"/>
              <a:t>Podľa toho delíme zmesi na: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1115616" y="3789040"/>
            <a:ext cx="3096344" cy="14401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rovnorodé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4932040" y="3767902"/>
            <a:ext cx="3096344" cy="14401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rôznorodé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8" name="Tlačidlo akcie: Domov 7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14380" cy="685226"/>
          </a:xfrm>
          <a:prstGeom prst="actionButtonHo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2538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Rovnorodé zmesi - homogénne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1729" y="1600200"/>
            <a:ext cx="8630751" cy="4853136"/>
          </a:xfrm>
          <a:solidFill>
            <a:srgbClr val="FFFF0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sk-SK" dirty="0" smtClean="0"/>
              <a:t>Sú tie, v ktorých jednotlivé zložky nedokážeme rozlíšiť voľným okom, lupou ani mikroskopom.</a:t>
            </a:r>
          </a:p>
          <a:p>
            <a:r>
              <a:rPr lang="sk-SK" dirty="0" smtClean="0"/>
              <a:t>Nazývame ich aj roztoky.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37431"/>
            <a:ext cx="3129837" cy="245915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450111"/>
            <a:ext cx="5184576" cy="2433797"/>
          </a:xfrm>
          <a:prstGeom prst="rect">
            <a:avLst/>
          </a:prstGeom>
        </p:spPr>
      </p:pic>
      <p:sp>
        <p:nvSpPr>
          <p:cNvPr id="7" name="Tlačidlo akcie: Domov 6">
            <a:hlinkClick r:id="rId5" action="ppaction://hlinksldjump" highlightClick="1"/>
          </p:cNvPr>
          <p:cNvSpPr/>
          <p:nvPr/>
        </p:nvSpPr>
        <p:spPr>
          <a:xfrm>
            <a:off x="285720" y="5857892"/>
            <a:ext cx="428628" cy="571504"/>
          </a:xfrm>
          <a:prstGeom prst="actionButtonHo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32984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15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Zloženie roztokov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  <a:noFill/>
        </p:spPr>
        <p:txBody>
          <a:bodyPr>
            <a:normAutofit/>
          </a:bodyPr>
          <a:lstStyle/>
          <a:p>
            <a:r>
              <a:rPr lang="sk-SK" dirty="0" smtClean="0"/>
              <a:t>Roztoky sú zložené z rozpúšťadla a rozpustenej látky.</a:t>
            </a:r>
          </a:p>
          <a:p>
            <a:r>
              <a:rPr lang="sk-SK" dirty="0" smtClean="0"/>
              <a:t>Najčastejšie sú vodné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roztoky- v nich je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rozpúšťadlom voda.</a:t>
            </a:r>
          </a:p>
          <a:p>
            <a:pPr marL="0" indent="0"/>
            <a:r>
              <a:rPr lang="sk-SK" dirty="0" smtClean="0"/>
              <a:t>  Môžu byť nasýtené</a:t>
            </a:r>
          </a:p>
          <a:p>
            <a:pPr marL="0" indent="0">
              <a:buNone/>
            </a:pPr>
            <a:r>
              <a:rPr lang="sk-SK" dirty="0" smtClean="0"/>
              <a:t>    </a:t>
            </a:r>
            <a:r>
              <a:rPr lang="sk-SK" smtClean="0"/>
              <a:t>a nenasýtené.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564904"/>
            <a:ext cx="3744416" cy="2808312"/>
          </a:xfrm>
          <a:prstGeom prst="rect">
            <a:avLst/>
          </a:prstGeom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285720" y="6000768"/>
            <a:ext cx="714380" cy="642918"/>
          </a:xfrm>
          <a:prstGeom prst="actionButtonHo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717163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Rôznorodé zmesi- heterogénne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781128"/>
          </a:xfrm>
          <a:solidFill>
            <a:srgbClr val="FFFF00"/>
          </a:solidFill>
        </p:spPr>
        <p:txBody>
          <a:bodyPr/>
          <a:lstStyle/>
          <a:p>
            <a:r>
              <a:rPr lang="sk-SK" dirty="0" smtClean="0"/>
              <a:t>Sú tie zmesi, v ktorých dokážeme rozlíšiť jednotlivé zložky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212975"/>
            <a:ext cx="4032448" cy="3041717"/>
          </a:xfrm>
          <a:prstGeom prst="rect">
            <a:avLst/>
          </a:prstGeom>
        </p:spPr>
      </p:pic>
      <p:sp>
        <p:nvSpPr>
          <p:cNvPr id="5" name="Tlačidlo akcie: Domov 4">
            <a:hlinkClick r:id="rId4" action="ppaction://hlinksldjump" highlightClick="1"/>
          </p:cNvPr>
          <p:cNvSpPr/>
          <p:nvPr/>
        </p:nvSpPr>
        <p:spPr>
          <a:xfrm>
            <a:off x="500034" y="5643578"/>
            <a:ext cx="685226" cy="685226"/>
          </a:xfrm>
          <a:prstGeom prst="actionButtonHo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820599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844</Words>
  <Application>Microsoft Office PowerPoint</Application>
  <PresentationFormat>Prezentácia na obrazovke (4:3)</PresentationFormat>
  <Paragraphs>198</Paragraphs>
  <Slides>23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Zmesi</vt:lpstr>
      <vt:lpstr>Obsah</vt:lpstr>
      <vt:lpstr>Aké látky nás obklopujú?</vt:lpstr>
      <vt:lpstr>Látky okolo nás</vt:lpstr>
      <vt:lpstr>Zmesi podľa skupenstva</vt:lpstr>
      <vt:lpstr>Zmesi podľa  rozlíšiteľnosti ich zložiek</vt:lpstr>
      <vt:lpstr>Rovnorodé zmesi - homogénne</vt:lpstr>
      <vt:lpstr>Zloženie roztokov</vt:lpstr>
      <vt:lpstr>Rôznorodé zmesi- heterogénne</vt:lpstr>
      <vt:lpstr>Typy rôznorodých zmesí</vt:lpstr>
      <vt:lpstr>Suspenzia</vt:lpstr>
      <vt:lpstr>Emulzia</vt:lpstr>
      <vt:lpstr>Pena </vt:lpstr>
      <vt:lpstr>Aerosól</vt:lpstr>
      <vt:lpstr>Zopakujme si:</vt:lpstr>
      <vt:lpstr>Snímka 16</vt:lpstr>
      <vt:lpstr>Nájdi zmesi:</vt:lpstr>
      <vt:lpstr>Ktoré sú rôznorodé zmesi?</vt:lpstr>
      <vt:lpstr>Označ suspenziu:</vt:lpstr>
      <vt:lpstr>Domáca úloha</vt:lpstr>
      <vt:lpstr>Ďakujem za pozornosť a spoluprácu.</vt:lpstr>
      <vt:lpstr>Zoznam použitej literatúry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Názov, ročník, pre ZŠ</dc:title>
  <dc:creator>User</dc:creator>
  <cp:lastModifiedBy>ŠZŠ</cp:lastModifiedBy>
  <cp:revision>90</cp:revision>
  <dcterms:created xsi:type="dcterms:W3CDTF">2013-05-01T07:40:55Z</dcterms:created>
  <dcterms:modified xsi:type="dcterms:W3CDTF">2013-05-19T18:08:08Z</dcterms:modified>
</cp:coreProperties>
</file>