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2" r:id="rId3"/>
    <p:sldId id="258" r:id="rId4"/>
    <p:sldId id="259" r:id="rId5"/>
    <p:sldId id="262" r:id="rId6"/>
    <p:sldId id="321" r:id="rId7"/>
    <p:sldId id="263" r:id="rId8"/>
    <p:sldId id="264" r:id="rId9"/>
    <p:sldId id="265" r:id="rId10"/>
    <p:sldId id="266" r:id="rId11"/>
    <p:sldId id="315" r:id="rId12"/>
    <p:sldId id="316" r:id="rId13"/>
    <p:sldId id="317" r:id="rId14"/>
    <p:sldId id="318" r:id="rId15"/>
    <p:sldId id="267" r:id="rId16"/>
    <p:sldId id="268" r:id="rId17"/>
    <p:sldId id="269" r:id="rId18"/>
    <p:sldId id="270" r:id="rId19"/>
    <p:sldId id="271" r:id="rId20"/>
    <p:sldId id="300" r:id="rId21"/>
    <p:sldId id="301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272" r:id="rId49"/>
    <p:sldId id="273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27" r:id="rId64"/>
    <p:sldId id="320" r:id="rId65"/>
    <p:sldId id="331" r:id="rId66"/>
    <p:sldId id="323" r:id="rId67"/>
    <p:sldId id="319" r:id="rId68"/>
    <p:sldId id="324" r:id="rId69"/>
    <p:sldId id="330" r:id="rId70"/>
    <p:sldId id="325" r:id="rId71"/>
    <p:sldId id="329" r:id="rId72"/>
    <p:sldId id="326" r:id="rId73"/>
    <p:sldId id="328" r:id="rId7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1" autoAdjust="0"/>
    <p:restoredTop sz="94660"/>
  </p:normalViewPr>
  <p:slideViewPr>
    <p:cSldViewPr>
      <p:cViewPr varScale="1">
        <p:scale>
          <a:sx n="79" d="100"/>
          <a:sy n="79" d="100"/>
        </p:scale>
        <p:origin x="-9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016FB-6921-4044-99EF-22C010D69B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20955-FADC-48BE-A6AC-73B184202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09470-FDB5-4E30-8C61-51714D09F3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7014B-4977-491B-AB32-D427B1B948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04494-D2CA-4099-8815-54679BF682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0640B-B90E-448E-9864-334BCB57A1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ABF26-BAEE-4D7E-8509-5356202AB5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2BD12-4D60-43A1-8CB3-67BCADAEE6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F85A9-826E-46FC-8E6D-EB4BC19F03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61C39-B2BA-4C5F-9C63-E90F1CE8E4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96F04-7E9A-4BB2-9A04-064B4BB5AB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C266478-98EA-47E8-A077-042240B5DF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64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68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4.wav"/><Relationship Id="rId4" Type="http://schemas.openxmlformats.org/officeDocument/2006/relationships/slide" Target="slide6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7" Type="http://schemas.openxmlformats.org/officeDocument/2006/relationships/slide" Target="slide3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6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audio" Target="../media/audio5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7" Type="http://schemas.openxmlformats.org/officeDocument/2006/relationships/slide" Target="slide3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slide" Target="slide5.xml"/><Relationship Id="rId4" Type="http://schemas.openxmlformats.org/officeDocument/2006/relationships/audio" Target="../media/audio4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4.wav"/><Relationship Id="rId4" Type="http://schemas.openxmlformats.org/officeDocument/2006/relationships/slide" Target="slide7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4.wav"/><Relationship Id="rId4" Type="http://schemas.openxmlformats.org/officeDocument/2006/relationships/slide" Target="slide6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6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7" Type="http://schemas.openxmlformats.org/officeDocument/2006/relationships/slide" Target="slide3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slide" Target="slide50.xml"/><Relationship Id="rId4" Type="http://schemas.openxmlformats.org/officeDocument/2006/relationships/audio" Target="../media/audio4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7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5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7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7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aryresources.co.uk/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aryresources.co.uk/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aryresources.co.uk/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aryresources.co.uk/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aryresources.co.uk/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aryresources.co.uk/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4.wav"/><Relationship Id="rId4" Type="http://schemas.openxmlformats.org/officeDocument/2006/relationships/slide" Target="slide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764704"/>
            <a:ext cx="8763000" cy="2667000"/>
          </a:xfrm>
        </p:spPr>
        <p:txBody>
          <a:bodyPr/>
          <a:lstStyle/>
          <a:p>
            <a:pPr eaLnBrk="1" hangingPunct="1">
              <a:defRPr/>
            </a:pPr>
            <a:r>
              <a:rPr lang="sk-SK" sz="54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  <a:t>Kto bude</a:t>
            </a:r>
            <a:r>
              <a:rPr lang="en-GB" sz="54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  <a:t> </a:t>
            </a:r>
            <a:r>
              <a:rPr lang="cs-CZ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  <a:t>milionárom</a:t>
            </a:r>
            <a:r>
              <a:rPr lang="en-GB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  <a:t>?</a:t>
            </a:r>
            <a:r>
              <a:rPr lang="en-GB" sz="5400" dirty="0">
                <a:solidFill>
                  <a:schemeClr val="bg1"/>
                </a:solidFill>
                <a:latin typeface="Old English Text MT" pitchFamily="66" charset="0"/>
              </a:rPr>
              <a:t/>
            </a:r>
            <a:br>
              <a:rPr lang="en-GB" sz="5400" dirty="0">
                <a:solidFill>
                  <a:schemeClr val="bg1"/>
                </a:solidFill>
                <a:latin typeface="Old English Text MT" pitchFamily="66" charset="0"/>
              </a:rPr>
            </a:br>
            <a:r>
              <a:rPr lang="en-GB" sz="5400" dirty="0">
                <a:solidFill>
                  <a:schemeClr val="bg1"/>
                </a:solidFill>
                <a:latin typeface="Lucida Console" pitchFamily="49" charset="0"/>
              </a:rPr>
              <a:t/>
            </a:r>
            <a:br>
              <a:rPr lang="en-GB" sz="5400" dirty="0">
                <a:solidFill>
                  <a:schemeClr val="bg1"/>
                </a:solidFill>
                <a:latin typeface="Lucida Console" pitchFamily="49" charset="0"/>
              </a:rPr>
            </a:br>
            <a:endParaRPr lang="en-US" sz="5400" dirty="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051050" y="4292600"/>
            <a:ext cx="5105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5400" dirty="0">
                <a:solidFill>
                  <a:schemeClr val="bg1"/>
                </a:solidFill>
                <a:latin typeface="Ravie" pitchFamily="82" charset="0"/>
              </a:rPr>
              <a:t>Ja, ty, on, alebo ona?</a:t>
            </a:r>
            <a:endParaRPr lang="en-GB" sz="5400" dirty="0">
              <a:solidFill>
                <a:schemeClr val="bg1"/>
              </a:solidFill>
              <a:latin typeface="Ravie" pitchFamily="82" charset="0"/>
            </a:endParaRPr>
          </a:p>
        </p:txBody>
      </p:sp>
      <p:pic>
        <p:nvPicPr>
          <p:cNvPr id="2052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576513"/>
            <a:ext cx="2159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zoom/>
    <p:sndAc>
      <p:stSnd>
        <p:snd r:embed="rId2" name="st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200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3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611188" y="26035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571500" y="357188"/>
            <a:ext cx="8024813" cy="2057400"/>
          </a:xfrm>
        </p:spPr>
        <p:txBody>
          <a:bodyPr/>
          <a:lstStyle/>
          <a:p>
            <a:pPr eaLnBrk="1" hangingPunct="1"/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Označ rôznorodú zmes: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877175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slaná voda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saponát s vodou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bronz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voda s liehom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3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32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Označ rôznorodú zmes: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A </a:t>
            </a:r>
            <a:r>
              <a:rPr lang="sk-SK" sz="4800" b="1" baseline="10000" dirty="0" smtClean="0">
                <a:solidFill>
                  <a:srgbClr val="FF9900"/>
                </a:solidFill>
                <a:latin typeface="Arial" charset="0"/>
              </a:rPr>
              <a:t>   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slaná voda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4" name="spravn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saponát s vodou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bronz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voda s liehom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300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4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Ak máme 100 g 30 %-</a:t>
            </a:r>
            <a:r>
              <a:rPr lang="sk-SK" dirty="0" err="1" smtClean="0">
                <a:solidFill>
                  <a:schemeClr val="bg1"/>
                </a:solidFill>
                <a:latin typeface="Arial" charset="0"/>
              </a:rPr>
              <a:t>ného</a:t>
            </a:r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 vodného roztoku soli </a:t>
            </a:r>
            <a:br>
              <a:rPr lang="sk-SK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obsahuje: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40 g soli a 60 g vody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50 g soli a 50 g vody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70 g soli a 30 g vody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30 g soli a 70 g vody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2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28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00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title"/>
          </p:nvPr>
        </p:nvSpPr>
        <p:spPr>
          <a:xfrm>
            <a:off x="571500" y="381000"/>
            <a:ext cx="7886700" cy="2057400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Ak máme 100 g 30 %-</a:t>
            </a:r>
            <a:r>
              <a:rPr lang="sk-SK" dirty="0" err="1" smtClean="0">
                <a:solidFill>
                  <a:schemeClr val="bg1"/>
                </a:solidFill>
                <a:latin typeface="Arial" charset="0"/>
              </a:rPr>
              <a:t>ného</a:t>
            </a:r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 vodného roztoku soli </a:t>
            </a:r>
            <a:br>
              <a:rPr lang="sk-SK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obsahuje: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40 g soli a 60 g vody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50 g soli a 50 g vody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70 g soli a 30 g vody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4" name="spravn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30 g soli a 70 g vody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500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5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00063"/>
            <a:ext cx="8763000" cy="2667000"/>
          </a:xfrm>
        </p:spPr>
        <p:txBody>
          <a:bodyPr/>
          <a:lstStyle/>
          <a:p>
            <a:pPr eaLnBrk="1" hangingPunct="1">
              <a:defRPr/>
            </a:pPr>
            <a:r>
              <a:rPr lang="sk-SK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  <a:t/>
            </a:r>
            <a:br>
              <a:rPr lang="sk-SK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</a:br>
            <a:r>
              <a:rPr lang="sk-SK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  <a:t>Klikaj iba na písmenka A,B,C,D.</a:t>
            </a:r>
            <a:r>
              <a:rPr lang="en-GB" sz="5400" dirty="0">
                <a:solidFill>
                  <a:schemeClr val="bg1"/>
                </a:solidFill>
                <a:latin typeface="Old English Text MT" pitchFamily="66" charset="0"/>
              </a:rPr>
              <a:t/>
            </a:r>
            <a:br>
              <a:rPr lang="en-GB" sz="5400" dirty="0">
                <a:solidFill>
                  <a:schemeClr val="bg1"/>
                </a:solidFill>
                <a:latin typeface="Old English Text MT" pitchFamily="66" charset="0"/>
              </a:rPr>
            </a:br>
            <a:r>
              <a:rPr lang="en-GB" sz="5400" dirty="0">
                <a:solidFill>
                  <a:schemeClr val="bg1"/>
                </a:solidFill>
                <a:latin typeface="Lucida Console" pitchFamily="49" charset="0"/>
              </a:rPr>
              <a:t/>
            </a:r>
            <a:br>
              <a:rPr lang="en-GB" sz="5400" dirty="0">
                <a:solidFill>
                  <a:schemeClr val="bg1"/>
                </a:solidFill>
                <a:latin typeface="Lucida Console" pitchFamily="49" charset="0"/>
              </a:rPr>
            </a:br>
            <a:endParaRPr lang="en-US" sz="5400" dirty="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14375" y="4292600"/>
            <a:ext cx="75723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5400">
                <a:solidFill>
                  <a:schemeClr val="bg1"/>
                </a:solidFill>
                <a:latin typeface="Ravie" pitchFamily="82" charset="0"/>
              </a:rPr>
              <a:t>Ostatné pôjde samo.</a:t>
            </a:r>
            <a:endParaRPr lang="en-GB" sz="5400">
              <a:solidFill>
                <a:schemeClr val="bg1"/>
              </a:solidFill>
              <a:latin typeface="Ravie" pitchFamily="82" charset="0"/>
            </a:endParaRPr>
          </a:p>
        </p:txBody>
      </p:sp>
      <p:pic>
        <p:nvPicPr>
          <p:cNvPr id="3076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576513"/>
            <a:ext cx="2159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sz="3600" dirty="0" smtClean="0">
                <a:solidFill>
                  <a:schemeClr val="bg1"/>
                </a:solidFill>
                <a:latin typeface="Arial" charset="0"/>
              </a:rPr>
              <a:t>Ako by si oddelil etanol (lieh) od vody z ich zmesi? </a:t>
            </a:r>
            <a:endParaRPr lang="en-US" sz="36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27088" y="2636838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filtráciou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kryštalizáciou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oddeľovacím lievikom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destiláciou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2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24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00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3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85813" y="2714625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filtráciou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kryštalizáciou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oddeľovacím lievikom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4" name="spravn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destiláciou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44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46" name="Nadpis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>
                <a:solidFill>
                  <a:schemeClr val="bg1"/>
                </a:solidFill>
                <a:latin typeface="Arial" charset="0"/>
              </a:rPr>
              <a:t>Ako by si oddelil etanol (lieh) od vody z ich zmesi? </a:t>
            </a:r>
            <a:endParaRPr lang="sk-SK" sz="4000" dirty="0" smtClean="0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1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6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peny 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suspenzie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emulzie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aerosolu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- hmly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16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18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19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20" name="Nadpis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Zložky akej zmesi by si mohol oddeliť filtráciou?</a:t>
            </a:r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00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3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peny 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4" name="spravn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suspenzie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emulzie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aerosolu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- hmly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40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41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42" name="Nadpis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solidFill>
                  <a:schemeClr val="bg1"/>
                </a:solidFill>
              </a:rPr>
              <a:t>Zložky akej zmesi by si mohol oddeliť filtráciou?</a:t>
            </a:r>
            <a:endParaRPr lang="sk-SK" dirty="0" smtClean="0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 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7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611188" y="188913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Označ plynnú zmes:</a:t>
            </a:r>
            <a:endParaRPr lang="en-US" sz="4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kyslík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dusík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oxid uhličitý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vzduch 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1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16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00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2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kyslík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dusík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oxid uhličitý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4" name="spravn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vzduch 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30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33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35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36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37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38" name="Nadpis 18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2214562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Označ plynnú zmes:</a:t>
            </a:r>
            <a:endParaRPr lang="sk-SK" dirty="0" smtClean="0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1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 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4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8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611188" y="26035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3" name="spravn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rozdielna hustota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rozdielna hmotnosť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rozdielne skupenstvo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rozdielna teplota varu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806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809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810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811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812" name="Nadpis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Na akom princípe je založené usadzovanie?</a:t>
            </a:r>
            <a:endParaRPr lang="sk-SK" b="1" dirty="0" smtClean="0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00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chemeClr val="bg1"/>
                </a:solidFill>
              </a:rPr>
              <a:t>Na akom princípe je založené usadzovanie?</a:t>
            </a:r>
            <a:endParaRPr lang="en-US" sz="4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2" name="spravn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rozdielna hustota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rozdielna hmotnosť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rozdielne skupenstvo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rozdielna teplota varu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8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9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Destiláciou oddeľujeme zložky na základe ktorej rozdielnej vlastnosti?</a:t>
            </a:r>
            <a:endParaRPr lang="en-US" sz="4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hustoty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teploty varu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skupenstva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6" action="ppaction://hlinksldjump">
                  <a:snd r:embed="rId4" name="zle2.wav"/>
                </a:hlinkClick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hmotnosti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90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908" name="AutoShape 2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00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1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hustoty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4" name="spravn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teploty varu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skupenstva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5" action="ppaction://hlinksldjump">
                  <a:snd r:embed="rId3" name="zle2.wav"/>
                </a:hlinkClick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hmotnosti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20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24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26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27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28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29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30" name="Nadpis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Destiláciou oddeľujeme zložky na základe ktorej rozdielnej vlastnosti?</a:t>
            </a:r>
            <a:endParaRPr lang="sk-SK" dirty="0" smtClean="0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16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2928938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10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571500" y="28575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785813" y="428625"/>
            <a:ext cx="7696200" cy="2057400"/>
          </a:xfrm>
        </p:spPr>
        <p:txBody>
          <a:bodyPr/>
          <a:lstStyle/>
          <a:p>
            <a:pPr eaLnBrk="1" hangingPunct="1"/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Olej s vodou je:</a:t>
            </a:r>
            <a:br>
              <a:rPr lang="sk-SK" sz="4800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  </a:t>
            </a:r>
            <a:endParaRPr lang="en-US" sz="4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sk-SK" sz="4800" b="1" baseline="10000" dirty="0" smtClean="0">
                <a:solidFill>
                  <a:srgbClr val="FF9900"/>
                </a:solidFill>
                <a:latin typeface="Arial" charset="0"/>
              </a:rPr>
              <a:t>    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suspenzia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5400" dirty="0" smtClean="0">
                <a:solidFill>
                  <a:schemeClr val="bg1"/>
                </a:solidFill>
                <a:latin typeface="Arial" charset="0"/>
              </a:rPr>
              <a:t>aerosol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5" action="ppaction://hlinksldjump">
                  <a:snd r:embed="rId6" name="spravn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cs-CZ" sz="4800" b="1" baseline="10000" dirty="0" smtClean="0">
                <a:solidFill>
                  <a:srgbClr val="FF9900"/>
                </a:solidFill>
                <a:latin typeface="Arial" charset="0"/>
              </a:rPr>
              <a:t>   </a:t>
            </a:r>
            <a:r>
              <a:rPr lang="cs-CZ" sz="5400" dirty="0" err="1" smtClean="0">
                <a:solidFill>
                  <a:schemeClr val="bg1"/>
                </a:solidFill>
                <a:latin typeface="Arial" charset="0"/>
              </a:rPr>
              <a:t>emulzia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pena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3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40" name="AutoShape 2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2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Soľ z morskej vody sa získava:</a:t>
            </a:r>
            <a:endParaRPr lang="en-US" sz="4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destiláciou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filtráciou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usadzovaním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kryštalizáciou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200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2004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00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Soľ z morskej vody sa získava:</a:t>
            </a:r>
            <a:endParaRPr lang="en-US" sz="4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destiláciou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filtráciou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usadzovaním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4" name="spravn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kryštalizáciou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32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11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sz="4000" dirty="0" smtClean="0">
                <a:solidFill>
                  <a:schemeClr val="bg1"/>
                </a:solidFill>
                <a:latin typeface="Arial" charset="0"/>
              </a:rPr>
              <a:t>Vo vzduchu je najviac (až 78 %):</a:t>
            </a:r>
            <a:endParaRPr lang="en-US" sz="40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85813" y="2643188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3" name="spravn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dusíka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kyslíka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oxidu uhličitého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vodíka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9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100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500063" y="2714625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00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7696200" cy="2057400"/>
          </a:xfrm>
        </p:spPr>
        <p:txBody>
          <a:bodyPr/>
          <a:lstStyle/>
          <a:p>
            <a:pPr eaLnBrk="1" hangingPunct="1"/>
            <a:r>
              <a:rPr lang="sk-SK" sz="4000" dirty="0" smtClean="0">
                <a:solidFill>
                  <a:schemeClr val="bg1"/>
                </a:solidFill>
                <a:latin typeface="Arial" charset="0"/>
              </a:rPr>
              <a:t>Vo vzduchu je najviac (až 78 %):</a:t>
            </a:r>
            <a:endParaRPr lang="en-US" sz="40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2" name="spravn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dusíka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kyslíka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oxidu uhličitého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vodíka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64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12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>
          <a:xfrm>
            <a:off x="928688" y="357188"/>
            <a:ext cx="7696200" cy="2057400"/>
          </a:xfrm>
        </p:spPr>
        <p:txBody>
          <a:bodyPr/>
          <a:lstStyle/>
          <a:p>
            <a:pPr eaLnBrk="1" hangingPunct="1"/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Ktorú zložku vzduchu potrebujeme nevyhnutne na dýchanie:</a:t>
            </a:r>
            <a:endParaRPr lang="en-US" sz="4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3" name="spravn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kyslík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dusík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oxid uhličitý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vodnú paru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9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96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00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0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2" name="spravn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kyslík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dusík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oxid uhličitý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vodnú paru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08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09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10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11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12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13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14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15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16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17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18" name="Nadpis 20"/>
          <p:cNvSpPr>
            <a:spLocks noGrp="1"/>
          </p:cNvSpPr>
          <p:nvPr>
            <p:ph type="title"/>
          </p:nvPr>
        </p:nvSpPr>
        <p:spPr>
          <a:xfrm>
            <a:off x="685800" y="357188"/>
            <a:ext cx="7772400" cy="2071687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Ktorú zložku vzduchu potrebujeme nevyhnutne na dýchanie:</a:t>
            </a:r>
            <a:endParaRPr lang="sk-SK" dirty="0" smtClean="0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Olej s vodou je:</a:t>
            </a:r>
            <a:br>
              <a:rPr lang="sk-SK" sz="4800" dirty="0" smtClean="0">
                <a:solidFill>
                  <a:schemeClr val="bg1"/>
                </a:solidFill>
                <a:latin typeface="Arial" charset="0"/>
              </a:rPr>
            </a:br>
            <a:endParaRPr lang="en-US" sz="4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A</a:t>
            </a:r>
            <a:r>
              <a:rPr lang="sk-SK" sz="4800" b="1" baseline="10000" dirty="0" smtClean="0">
                <a:solidFill>
                  <a:srgbClr val="FF9900"/>
                </a:solidFill>
                <a:latin typeface="Arial" charset="0"/>
              </a:rPr>
              <a:t>    </a:t>
            </a:r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suspenzia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sk-SK" sz="4800" b="1" baseline="10000" dirty="0" smtClean="0">
                <a:solidFill>
                  <a:srgbClr val="FF9900"/>
                </a:solidFill>
                <a:latin typeface="Arial" charset="0"/>
              </a:rPr>
              <a:t>   </a:t>
            </a:r>
            <a:r>
              <a:rPr lang="cs-CZ" sz="5400" dirty="0" smtClean="0">
                <a:solidFill>
                  <a:schemeClr val="bg1"/>
                </a:solidFill>
                <a:latin typeface="Arial" charset="0"/>
              </a:rPr>
              <a:t>aerosol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spravn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sk-SK" sz="4800" b="1" baseline="10000" dirty="0" smtClean="0">
                <a:solidFill>
                  <a:srgbClr val="FF9900"/>
                </a:solidFill>
                <a:latin typeface="Arial" charset="0"/>
              </a:rPr>
              <a:t>   </a:t>
            </a:r>
            <a:r>
              <a:rPr lang="cs-CZ" sz="4800" dirty="0" err="1" smtClean="0">
                <a:solidFill>
                  <a:schemeClr val="bg1"/>
                </a:solidFill>
                <a:latin typeface="Arial" charset="0"/>
              </a:rPr>
              <a:t>emulzia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pena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125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13</a:t>
            </a: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sz="4000" b="1" dirty="0" smtClean="0">
                <a:solidFill>
                  <a:schemeClr val="bg1"/>
                </a:solidFill>
                <a:latin typeface="Arial" charset="0"/>
              </a:rPr>
              <a:t>Kyslík vzniká pri:</a:t>
            </a:r>
            <a:br>
              <a:rPr lang="sk-SK" sz="4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4000" b="1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40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5" action="ppaction://hlinksldjump">
                  <a:snd r:embed="rId4" name="zle2.wav"/>
                </a:hlinkClick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horení uhlia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dýchaní živočíchov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6" name="spravn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fotosyntéze rastlín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horení benzínu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9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92" name="AutoShape 2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b="1" dirty="0" smtClean="0">
                <a:solidFill>
                  <a:schemeClr val="bg1"/>
                </a:solidFill>
                <a:latin typeface="Arial" charset="0"/>
              </a:rPr>
              <a:t>Kyslík vzniká pri:</a:t>
            </a:r>
            <a:br>
              <a:rPr lang="sk-SK" b="1" dirty="0" smtClean="0">
                <a:solidFill>
                  <a:schemeClr val="bg1"/>
                </a:solidFill>
                <a:latin typeface="Arial" charset="0"/>
              </a:rPr>
            </a:b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14375" y="2643188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3" name="zle2.wav"/>
                </a:hlinkClick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horení uhlia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dýchaní živočíchov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fotosyntéze rastlín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horení benzínu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250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14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7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b="1" dirty="0" smtClean="0">
                <a:solidFill>
                  <a:schemeClr val="bg1"/>
                </a:solidFill>
                <a:latin typeface="Arial" charset="0"/>
              </a:rPr>
              <a:t>V laboratóriu na prípravu roztokov sa používa:</a:t>
            </a:r>
            <a:endParaRPr lang="en-US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27088" y="2636838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úžitková voda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odpadová voda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destilovaná voda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minerálna voda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8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88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39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úžitková voda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odpadová voda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4" name="spravn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destilovaná voda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minerálna voda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9400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401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402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403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404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405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406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407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408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409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4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 b="1" dirty="0" smtClean="0">
                <a:solidFill>
                  <a:schemeClr val="bg1"/>
                </a:solidFill>
                <a:latin typeface="Arial" charset="0"/>
              </a:rPr>
              <a:t>V laboratóriu na prípravu roztokov sa používa:</a:t>
            </a:r>
            <a:endParaRPr lang="en-US" sz="36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500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15</a:t>
            </a:r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100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6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Plynný obal Zeme sa nazýva:</a:t>
            </a:r>
            <a:endParaRPr lang="en-US" sz="4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85813" y="2643188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hydrosféra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barosféra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atmosféra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homosféra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8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84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49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Plynný obal Zeme sa nazýva:</a:t>
            </a:r>
            <a:endParaRPr lang="en-US" sz="4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34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hydrosféra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barosféra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4" name="spravn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atmosféra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homosféra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1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000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997200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412875"/>
            <a:ext cx="7772400" cy="4968875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Zdroj:</a:t>
            </a:r>
            <a:br>
              <a:rPr lang="sk-SK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http://www.primaryresources.co.uk/</a:t>
            </a:r>
            <a:r>
              <a:rPr lang="sk-SK" sz="2400" dirty="0" smtClean="0">
                <a:solidFill>
                  <a:schemeClr val="bg1"/>
                </a:solidFill>
              </a:rPr>
              <a:t>   a</a:t>
            </a:r>
            <a:r>
              <a:rPr lang="sk-SK" sz="2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sk-SK" sz="2400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RNDr. Marta </a:t>
            </a:r>
            <a:r>
              <a:rPr lang="sk-SK" sz="2400" dirty="0" err="1" smtClean="0">
                <a:solidFill>
                  <a:schemeClr val="bg1"/>
                </a:solidFill>
                <a:hlinkClick r:id="rId3"/>
              </a:rPr>
              <a:t>Megyesiová</a:t>
            </a:r>
            <a:r>
              <a:rPr lang="sk-SK" sz="2400" dirty="0" smtClean="0">
                <a:solidFill>
                  <a:schemeClr val="bg1"/>
                </a:solidFill>
              </a:rPr>
              <a:t/>
            </a:r>
            <a:br>
              <a:rPr lang="sk-SK" sz="2400" dirty="0" smtClean="0">
                <a:solidFill>
                  <a:schemeClr val="bg1"/>
                </a:solidFill>
              </a:rPr>
            </a:br>
            <a:r>
              <a:rPr lang="sk-SK" sz="2400" dirty="0" smtClean="0">
                <a:solidFill>
                  <a:schemeClr val="bg1"/>
                </a:solidFill>
              </a:rPr>
              <a:t>1. úprava: Mgr. Mária </a:t>
            </a:r>
            <a:r>
              <a:rPr lang="sk-SK" sz="2400" dirty="0" err="1" smtClean="0">
                <a:solidFill>
                  <a:schemeClr val="bg1"/>
                </a:solidFill>
              </a:rPr>
              <a:t>Hudáčeková</a:t>
            </a:r>
            <a:r>
              <a:rPr lang="sk-SK" sz="2400" dirty="0" smtClean="0">
                <a:solidFill>
                  <a:schemeClr val="bg1"/>
                </a:solidFill>
              </a:rPr>
              <a:t/>
            </a:r>
            <a:br>
              <a:rPr lang="sk-SK" sz="2400" dirty="0" smtClean="0">
                <a:solidFill>
                  <a:schemeClr val="bg1"/>
                </a:solidFill>
              </a:rPr>
            </a:br>
            <a:r>
              <a:rPr lang="sk-SK" sz="2400" dirty="0" smtClean="0">
                <a:solidFill>
                  <a:schemeClr val="bg1"/>
                </a:solidFill>
              </a:rPr>
              <a:t>2. úprava – pre chémiu: Ing. </a:t>
            </a:r>
            <a:r>
              <a:rPr lang="sk-SK" sz="2400" dirty="0" err="1" smtClean="0">
                <a:solidFill>
                  <a:schemeClr val="bg1"/>
                </a:solidFill>
              </a:rPr>
              <a:t>Nadežda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Vičanová</a:t>
            </a:r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sz="1800" dirty="0" smtClean="0">
                <a:solidFill>
                  <a:schemeClr val="bg1"/>
                </a:solidFill>
              </a:rPr>
              <a:t>2010</a:t>
            </a:r>
            <a:endParaRPr lang="sk-SK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  <p:sndAc>
      <p:stSnd>
        <p:snd r:embed="rId2" name="end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cs-CZ" sz="8000" smtClean="0">
                <a:solidFill>
                  <a:schemeClr val="bg1"/>
                </a:solidFill>
                <a:latin typeface="Arial" charset="0"/>
              </a:rPr>
              <a:t>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997200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zle2.wav"/>
      </p:stSnd>
    </p:sndAc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412875"/>
            <a:ext cx="7772400" cy="4968875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Zdroj:</a:t>
            </a:r>
            <a:br>
              <a:rPr lang="sk-SK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http://www.primaryresources.co.uk/</a:t>
            </a:r>
            <a:r>
              <a:rPr lang="sk-SK" sz="2400" dirty="0" smtClean="0">
                <a:solidFill>
                  <a:schemeClr val="bg1"/>
                </a:solidFill>
              </a:rPr>
              <a:t>   a</a:t>
            </a:r>
            <a:r>
              <a:rPr lang="sk-SK" sz="2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sk-SK" sz="2400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RNDr. Marta </a:t>
            </a:r>
            <a:r>
              <a:rPr lang="sk-SK" sz="2400" dirty="0" err="1" smtClean="0">
                <a:solidFill>
                  <a:schemeClr val="bg1"/>
                </a:solidFill>
                <a:hlinkClick r:id="rId3"/>
              </a:rPr>
              <a:t>Megyesiová</a:t>
            </a:r>
            <a:r>
              <a:rPr lang="sk-SK" sz="2400" dirty="0" smtClean="0">
                <a:solidFill>
                  <a:schemeClr val="bg1"/>
                </a:solidFill>
              </a:rPr>
              <a:t/>
            </a:r>
            <a:br>
              <a:rPr lang="sk-SK" sz="2400" dirty="0" smtClean="0">
                <a:solidFill>
                  <a:schemeClr val="bg1"/>
                </a:solidFill>
              </a:rPr>
            </a:br>
            <a:r>
              <a:rPr lang="sk-SK" sz="2400" dirty="0" smtClean="0">
                <a:solidFill>
                  <a:schemeClr val="bg1"/>
                </a:solidFill>
              </a:rPr>
              <a:t>1. úprava: Mgr. Mária </a:t>
            </a:r>
            <a:r>
              <a:rPr lang="sk-SK" sz="2400" dirty="0" err="1" smtClean="0">
                <a:solidFill>
                  <a:schemeClr val="bg1"/>
                </a:solidFill>
              </a:rPr>
              <a:t>Hudáčeková</a:t>
            </a:r>
            <a:r>
              <a:rPr lang="sk-SK" sz="2400" dirty="0" smtClean="0">
                <a:solidFill>
                  <a:schemeClr val="bg1"/>
                </a:solidFill>
              </a:rPr>
              <a:t/>
            </a:r>
            <a:br>
              <a:rPr lang="sk-SK" sz="2400" dirty="0" smtClean="0">
                <a:solidFill>
                  <a:schemeClr val="bg1"/>
                </a:solidFill>
              </a:rPr>
            </a:br>
            <a:r>
              <a:rPr lang="sk-SK" sz="2400" dirty="0" smtClean="0">
                <a:solidFill>
                  <a:schemeClr val="bg1"/>
                </a:solidFill>
              </a:rPr>
              <a:t>2. úprava – pre chémiu: Ing. </a:t>
            </a:r>
            <a:r>
              <a:rPr lang="sk-SK" sz="2400" dirty="0" err="1" smtClean="0">
                <a:solidFill>
                  <a:schemeClr val="bg1"/>
                </a:solidFill>
              </a:rPr>
              <a:t>Nadežda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Vičanová</a:t>
            </a:r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sz="1800" dirty="0" smtClean="0">
                <a:solidFill>
                  <a:schemeClr val="bg1"/>
                </a:solidFill>
              </a:rPr>
              <a:t>2010</a:t>
            </a:r>
            <a:endParaRPr lang="sk-SK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  <p:sndAc>
      <p:stSnd>
        <p:snd r:embed="rId2" name="end.wav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300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zle2.wav"/>
      </p:stSnd>
    </p:sndAc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412875"/>
            <a:ext cx="7772400" cy="4968875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Zdroj:</a:t>
            </a:r>
            <a:br>
              <a:rPr lang="sk-SK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http://www.primaryresources.co.uk/</a:t>
            </a:r>
            <a:r>
              <a:rPr lang="sk-SK" sz="2400" dirty="0" smtClean="0">
                <a:solidFill>
                  <a:schemeClr val="bg1"/>
                </a:solidFill>
              </a:rPr>
              <a:t>   a</a:t>
            </a:r>
            <a:r>
              <a:rPr lang="sk-SK" sz="2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sk-SK" sz="2400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RNDr. Marta </a:t>
            </a:r>
            <a:r>
              <a:rPr lang="sk-SK" sz="2400" dirty="0" err="1" smtClean="0">
                <a:solidFill>
                  <a:schemeClr val="bg1"/>
                </a:solidFill>
                <a:hlinkClick r:id="rId3"/>
              </a:rPr>
              <a:t>Megyesiová</a:t>
            </a:r>
            <a:r>
              <a:rPr lang="sk-SK" sz="2400" dirty="0" smtClean="0">
                <a:solidFill>
                  <a:schemeClr val="bg1"/>
                </a:solidFill>
              </a:rPr>
              <a:t/>
            </a:r>
            <a:br>
              <a:rPr lang="sk-SK" sz="2400" dirty="0" smtClean="0">
                <a:solidFill>
                  <a:schemeClr val="bg1"/>
                </a:solidFill>
              </a:rPr>
            </a:br>
            <a:r>
              <a:rPr lang="sk-SK" sz="2400" dirty="0" smtClean="0">
                <a:solidFill>
                  <a:schemeClr val="bg1"/>
                </a:solidFill>
              </a:rPr>
              <a:t>1. úprava: Mgr. Mária </a:t>
            </a:r>
            <a:r>
              <a:rPr lang="sk-SK" sz="2400" dirty="0" err="1" smtClean="0">
                <a:solidFill>
                  <a:schemeClr val="bg1"/>
                </a:solidFill>
              </a:rPr>
              <a:t>Hudáčeková</a:t>
            </a:r>
            <a:r>
              <a:rPr lang="sk-SK" sz="2400" dirty="0" smtClean="0">
                <a:solidFill>
                  <a:schemeClr val="bg1"/>
                </a:solidFill>
              </a:rPr>
              <a:t/>
            </a:r>
            <a:br>
              <a:rPr lang="sk-SK" sz="2400" dirty="0" smtClean="0">
                <a:solidFill>
                  <a:schemeClr val="bg1"/>
                </a:solidFill>
              </a:rPr>
            </a:br>
            <a:r>
              <a:rPr lang="sk-SK" sz="2400" dirty="0" smtClean="0">
                <a:solidFill>
                  <a:schemeClr val="bg1"/>
                </a:solidFill>
              </a:rPr>
              <a:t>2. úprava – pre chémiu: Ing. </a:t>
            </a:r>
            <a:r>
              <a:rPr lang="sk-SK" sz="2400" dirty="0" err="1" smtClean="0">
                <a:solidFill>
                  <a:schemeClr val="bg1"/>
                </a:solidFill>
              </a:rPr>
              <a:t>Nadežda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Vičanová</a:t>
            </a:r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sz="1800" dirty="0" smtClean="0">
                <a:solidFill>
                  <a:schemeClr val="bg1"/>
                </a:solidFill>
              </a:rPr>
              <a:t>2010</a:t>
            </a:r>
            <a:endParaRPr lang="sk-SK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  <p:sndAc>
      <p:stSnd>
        <p:snd r:embed="rId2" name="end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8000" smtClean="0">
                <a:solidFill>
                  <a:schemeClr val="bg1"/>
                </a:solidFill>
                <a:latin typeface="Arial" charset="0"/>
              </a:rPr>
              <a:t>20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zle2.wav"/>
      </p:stSnd>
    </p:sndAc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412875"/>
            <a:ext cx="7772400" cy="4968875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Zdroj:</a:t>
            </a:r>
            <a:br>
              <a:rPr lang="sk-SK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http://www.primaryresources.co.uk/</a:t>
            </a:r>
            <a:r>
              <a:rPr lang="sk-SK" sz="2400" dirty="0" smtClean="0">
                <a:solidFill>
                  <a:schemeClr val="bg1"/>
                </a:solidFill>
              </a:rPr>
              <a:t>   a</a:t>
            </a:r>
            <a:r>
              <a:rPr lang="sk-SK" sz="2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sk-SK" sz="2400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RNDr. Marta </a:t>
            </a:r>
            <a:r>
              <a:rPr lang="sk-SK" sz="2400" dirty="0" err="1" smtClean="0">
                <a:solidFill>
                  <a:schemeClr val="bg1"/>
                </a:solidFill>
                <a:hlinkClick r:id="rId3"/>
              </a:rPr>
              <a:t>Megyesiová</a:t>
            </a:r>
            <a:r>
              <a:rPr lang="sk-SK" sz="2400" dirty="0" smtClean="0">
                <a:solidFill>
                  <a:schemeClr val="bg1"/>
                </a:solidFill>
              </a:rPr>
              <a:t/>
            </a:r>
            <a:br>
              <a:rPr lang="sk-SK" sz="2400" dirty="0" smtClean="0">
                <a:solidFill>
                  <a:schemeClr val="bg1"/>
                </a:solidFill>
              </a:rPr>
            </a:br>
            <a:r>
              <a:rPr lang="sk-SK" sz="2400" dirty="0" smtClean="0">
                <a:solidFill>
                  <a:schemeClr val="bg1"/>
                </a:solidFill>
              </a:rPr>
              <a:t>1. úprava: Mgr. Mária </a:t>
            </a:r>
            <a:r>
              <a:rPr lang="sk-SK" sz="2400" dirty="0" err="1" smtClean="0">
                <a:solidFill>
                  <a:schemeClr val="bg1"/>
                </a:solidFill>
              </a:rPr>
              <a:t>Hudáčeková</a:t>
            </a:r>
            <a:r>
              <a:rPr lang="sk-SK" sz="2400" dirty="0" smtClean="0">
                <a:solidFill>
                  <a:schemeClr val="bg1"/>
                </a:solidFill>
              </a:rPr>
              <a:t/>
            </a:r>
            <a:br>
              <a:rPr lang="sk-SK" sz="2400" dirty="0" smtClean="0">
                <a:solidFill>
                  <a:schemeClr val="bg1"/>
                </a:solidFill>
              </a:rPr>
            </a:br>
            <a:r>
              <a:rPr lang="sk-SK" sz="2400" dirty="0" smtClean="0">
                <a:solidFill>
                  <a:schemeClr val="bg1"/>
                </a:solidFill>
              </a:rPr>
              <a:t>2. úprava – pre chémiu: Ing. </a:t>
            </a:r>
            <a:r>
              <a:rPr lang="sk-SK" sz="2400" dirty="0" err="1" smtClean="0">
                <a:solidFill>
                  <a:schemeClr val="bg1"/>
                </a:solidFill>
              </a:rPr>
              <a:t>Nadežda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Vičanová</a:t>
            </a:r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sz="1800" dirty="0" smtClean="0">
                <a:solidFill>
                  <a:schemeClr val="bg1"/>
                </a:solidFill>
              </a:rPr>
              <a:t>2010</a:t>
            </a:r>
            <a:endParaRPr lang="sk-SK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  <p:sndAc>
      <p:stSnd>
        <p:snd r:embed="rId2" name="e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2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8000" smtClean="0">
                <a:solidFill>
                  <a:schemeClr val="bg1"/>
                </a:solidFill>
                <a:latin typeface="Arial" charset="0"/>
              </a:rPr>
              <a:t>160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zle2.wav"/>
      </p:stSnd>
    </p:sndAc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412875"/>
            <a:ext cx="7772400" cy="4968875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Zdroj:</a:t>
            </a:r>
            <a:br>
              <a:rPr lang="sk-SK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http://www.primaryresources.co.uk/</a:t>
            </a:r>
            <a:r>
              <a:rPr lang="sk-SK" sz="2400" dirty="0" smtClean="0">
                <a:solidFill>
                  <a:schemeClr val="bg1"/>
                </a:solidFill>
              </a:rPr>
              <a:t>   a</a:t>
            </a:r>
            <a:r>
              <a:rPr lang="sk-SK" sz="2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sk-SK" sz="2400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RNDr. Marta </a:t>
            </a:r>
            <a:r>
              <a:rPr lang="sk-SK" sz="2400" dirty="0" err="1" smtClean="0">
                <a:solidFill>
                  <a:schemeClr val="bg1"/>
                </a:solidFill>
                <a:hlinkClick r:id="rId3"/>
              </a:rPr>
              <a:t>Megyesiová</a:t>
            </a:r>
            <a:r>
              <a:rPr lang="sk-SK" sz="2400" dirty="0" smtClean="0">
                <a:solidFill>
                  <a:schemeClr val="bg1"/>
                </a:solidFill>
              </a:rPr>
              <a:t/>
            </a:r>
            <a:br>
              <a:rPr lang="sk-SK" sz="2400" dirty="0" smtClean="0">
                <a:solidFill>
                  <a:schemeClr val="bg1"/>
                </a:solidFill>
              </a:rPr>
            </a:br>
            <a:r>
              <a:rPr lang="sk-SK" sz="2400" dirty="0" smtClean="0">
                <a:solidFill>
                  <a:schemeClr val="bg1"/>
                </a:solidFill>
              </a:rPr>
              <a:t>1. úprava: Mgr. Mária </a:t>
            </a:r>
            <a:r>
              <a:rPr lang="sk-SK" sz="2400" dirty="0" err="1" smtClean="0">
                <a:solidFill>
                  <a:schemeClr val="bg1"/>
                </a:solidFill>
              </a:rPr>
              <a:t>Hudáčeková</a:t>
            </a:r>
            <a:r>
              <a:rPr lang="sk-SK" sz="2400" dirty="0" smtClean="0">
                <a:solidFill>
                  <a:schemeClr val="bg1"/>
                </a:solidFill>
              </a:rPr>
              <a:t/>
            </a:r>
            <a:br>
              <a:rPr lang="sk-SK" sz="2400" dirty="0" smtClean="0">
                <a:solidFill>
                  <a:schemeClr val="bg1"/>
                </a:solidFill>
              </a:rPr>
            </a:br>
            <a:r>
              <a:rPr lang="sk-SK" sz="2400" dirty="0" smtClean="0">
                <a:solidFill>
                  <a:schemeClr val="bg1"/>
                </a:solidFill>
              </a:rPr>
              <a:t>2. úprava – pre chémiu: Ing. </a:t>
            </a:r>
            <a:r>
              <a:rPr lang="sk-SK" sz="2400" dirty="0" err="1" smtClean="0">
                <a:solidFill>
                  <a:schemeClr val="bg1"/>
                </a:solidFill>
              </a:rPr>
              <a:t>Nadežda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Vičanová</a:t>
            </a:r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sz="1800" dirty="0" smtClean="0">
                <a:solidFill>
                  <a:schemeClr val="bg1"/>
                </a:solidFill>
              </a:rPr>
              <a:t>2010</a:t>
            </a:r>
            <a:endParaRPr lang="sk-SK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  <p:sndAc>
      <p:stSnd>
        <p:snd r:embed="rId2" name="end.wav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8000" smtClean="0">
                <a:solidFill>
                  <a:schemeClr val="bg1"/>
                </a:solidFill>
                <a:latin typeface="Arial" charset="0"/>
              </a:rPr>
              <a:t>125 000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zle2.wav"/>
      </p:stSnd>
    </p:sndAc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412875"/>
            <a:ext cx="7772400" cy="4968875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Zdroj:</a:t>
            </a:r>
            <a:br>
              <a:rPr lang="sk-SK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http://www.primaryresources.co.uk/</a:t>
            </a:r>
            <a:r>
              <a:rPr lang="sk-SK" sz="2400" dirty="0" smtClean="0">
                <a:solidFill>
                  <a:schemeClr val="bg1"/>
                </a:solidFill>
              </a:rPr>
              <a:t>   a</a:t>
            </a:r>
            <a:r>
              <a:rPr lang="sk-SK" sz="2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sk-SK" sz="2400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RNDr. Marta </a:t>
            </a:r>
            <a:r>
              <a:rPr lang="sk-SK" sz="2400" dirty="0" err="1" smtClean="0">
                <a:solidFill>
                  <a:schemeClr val="bg1"/>
                </a:solidFill>
                <a:hlinkClick r:id="rId3"/>
              </a:rPr>
              <a:t>Megyesiová</a:t>
            </a:r>
            <a:r>
              <a:rPr lang="sk-SK" sz="2400" dirty="0" smtClean="0">
                <a:solidFill>
                  <a:schemeClr val="bg1"/>
                </a:solidFill>
              </a:rPr>
              <a:t/>
            </a:r>
            <a:br>
              <a:rPr lang="sk-SK" sz="2400" dirty="0" smtClean="0">
                <a:solidFill>
                  <a:schemeClr val="bg1"/>
                </a:solidFill>
              </a:rPr>
            </a:br>
            <a:r>
              <a:rPr lang="sk-SK" sz="2400" dirty="0" smtClean="0">
                <a:solidFill>
                  <a:schemeClr val="bg1"/>
                </a:solidFill>
              </a:rPr>
              <a:t>1. úprava: Mgr. Mária </a:t>
            </a:r>
            <a:r>
              <a:rPr lang="sk-SK" sz="2400" dirty="0" err="1" smtClean="0">
                <a:solidFill>
                  <a:schemeClr val="bg1"/>
                </a:solidFill>
              </a:rPr>
              <a:t>Hudáčeková</a:t>
            </a:r>
            <a:r>
              <a:rPr lang="sk-SK" sz="2400" dirty="0" smtClean="0">
                <a:solidFill>
                  <a:schemeClr val="bg1"/>
                </a:solidFill>
              </a:rPr>
              <a:t/>
            </a:r>
            <a:br>
              <a:rPr lang="sk-SK" sz="2400" dirty="0" smtClean="0">
                <a:solidFill>
                  <a:schemeClr val="bg1"/>
                </a:solidFill>
              </a:rPr>
            </a:br>
            <a:r>
              <a:rPr lang="sk-SK" sz="2400" dirty="0" smtClean="0">
                <a:solidFill>
                  <a:schemeClr val="bg1"/>
                </a:solidFill>
              </a:rPr>
              <a:t>2. úprava – pre chémiu: Ing. </a:t>
            </a:r>
            <a:r>
              <a:rPr lang="sk-SK" sz="2400" dirty="0" err="1" smtClean="0">
                <a:solidFill>
                  <a:schemeClr val="bg1"/>
                </a:solidFill>
              </a:rPr>
              <a:t>Nadežda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Vičanová</a:t>
            </a:r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rgbClr val="3399FF"/>
                </a:solidFill>
                <a:latin typeface="Arial" charset="0"/>
              </a:rPr>
              <a:t> </a:t>
            </a:r>
            <a:r>
              <a:rPr lang="sk-SK" sz="1800" dirty="0" smtClean="0">
                <a:solidFill>
                  <a:schemeClr val="bg1"/>
                </a:solidFill>
              </a:rPr>
              <a:t>2010</a:t>
            </a:r>
            <a:endParaRPr lang="sk-SK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  <p:sndAc>
      <p:stSnd>
        <p:snd r:embed="rId2" name="e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Označ rovnorodú zmes:</a:t>
            </a:r>
            <a:endParaRPr lang="en-US" sz="4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3" name="spravn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cukor s vodou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benzín s vodou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žula  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krieda s vodou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3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36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571500" y="4714875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571500" y="2714625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4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57250" y="2643188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2" name="spravn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cukor s vodou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benzín s vodou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žula 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krieda s vodou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53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54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55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56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57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58" name="Nadpis 18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604963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Označ rovnorodú zmes:</a:t>
            </a:r>
            <a:endParaRPr lang="sk-SK" dirty="0" smtClean="0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709</Words>
  <Application>Microsoft Office PowerPoint</Application>
  <PresentationFormat>Prezentácia na obrazovke (4:3)</PresentationFormat>
  <Paragraphs>195</Paragraphs>
  <Slides>73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73</vt:i4>
      </vt:variant>
    </vt:vector>
  </HeadingPairs>
  <TitlesOfParts>
    <vt:vector size="74" baseType="lpstr">
      <vt:lpstr>Default Design</vt:lpstr>
      <vt:lpstr>Kto bude milionárom?  </vt:lpstr>
      <vt:lpstr> Klikaj iba na písmenka A,B,C,D.  </vt:lpstr>
      <vt:lpstr>Otázka č. 1</vt:lpstr>
      <vt:lpstr>Olej s vodou je:   </vt:lpstr>
      <vt:lpstr>Olej s vodou je: </vt:lpstr>
      <vt:lpstr> 100</vt:lpstr>
      <vt:lpstr>Otázka č. 2</vt:lpstr>
      <vt:lpstr>Označ rovnorodú zmes:</vt:lpstr>
      <vt:lpstr>Označ rovnorodú zmes:</vt:lpstr>
      <vt:lpstr> 200</vt:lpstr>
      <vt:lpstr>Otázka č. 3</vt:lpstr>
      <vt:lpstr> Označ rôznorodú zmes:</vt:lpstr>
      <vt:lpstr>Označ rôznorodú zmes:</vt:lpstr>
      <vt:lpstr> 300</vt:lpstr>
      <vt:lpstr>Otázka č. 4</vt:lpstr>
      <vt:lpstr>Ak máme 100 g 30 %-ného vodného roztoku soli  obsahuje:</vt:lpstr>
      <vt:lpstr>Ak máme 100 g 30 %-ného vodného roztoku soli  obsahuje:</vt:lpstr>
      <vt:lpstr> 500</vt:lpstr>
      <vt:lpstr>Otázka č. 5</vt:lpstr>
      <vt:lpstr>Ako by si oddelil etanol (lieh) od vody z ich zmesi? </vt:lpstr>
      <vt:lpstr>Ako by si oddelil etanol (lieh) od vody z ich zmesi? </vt:lpstr>
      <vt:lpstr>  1 000</vt:lpstr>
      <vt:lpstr>Otázka č. 6</vt:lpstr>
      <vt:lpstr>Zložky akej zmesi by si mohol oddeliť filtráciou?</vt:lpstr>
      <vt:lpstr>Zložky akej zmesi by si mohol oddeliť filtráciou?</vt:lpstr>
      <vt:lpstr>    2 000</vt:lpstr>
      <vt:lpstr>Otázka č. 7</vt:lpstr>
      <vt:lpstr>Označ plynnú zmes:</vt:lpstr>
      <vt:lpstr>Označ plynnú zmes:</vt:lpstr>
      <vt:lpstr>    4 000</vt:lpstr>
      <vt:lpstr>Otázka č. 8</vt:lpstr>
      <vt:lpstr>Na akom princípe je založené usadzovanie?</vt:lpstr>
      <vt:lpstr>Na akom princípe je založené usadzovanie?</vt:lpstr>
      <vt:lpstr>   8 000</vt:lpstr>
      <vt:lpstr>Otázka č. 9</vt:lpstr>
      <vt:lpstr>Destiláciou oddeľujeme zložky na základe ktorej rozdielnej vlastnosti?</vt:lpstr>
      <vt:lpstr>Destiláciou oddeľujeme zložky na základe ktorej rozdielnej vlastnosti?</vt:lpstr>
      <vt:lpstr> 16 000</vt:lpstr>
      <vt:lpstr>Otázka č. 10</vt:lpstr>
      <vt:lpstr>Soľ z morskej vody sa získava:</vt:lpstr>
      <vt:lpstr>Soľ z morskej vody sa získava:</vt:lpstr>
      <vt:lpstr> 32 000</vt:lpstr>
      <vt:lpstr>Otázka č. 11</vt:lpstr>
      <vt:lpstr>Vo vzduchu je najviac (až 78 %):</vt:lpstr>
      <vt:lpstr>Vo vzduchu je najviac (až 78 %):</vt:lpstr>
      <vt:lpstr> 64 000</vt:lpstr>
      <vt:lpstr>Otázka č. 12</vt:lpstr>
      <vt:lpstr>Ktorú zložku vzduchu potrebujeme nevyhnutne na dýchanie:</vt:lpstr>
      <vt:lpstr>Ktorú zložku vzduchu potrebujeme nevyhnutne na dýchanie:</vt:lpstr>
      <vt:lpstr> 125 000</vt:lpstr>
      <vt:lpstr>Otázka č. 13</vt:lpstr>
      <vt:lpstr>Kyslík vzniká pri:  </vt:lpstr>
      <vt:lpstr>Kyslík vzniká pri: </vt:lpstr>
      <vt:lpstr> 250 000</vt:lpstr>
      <vt:lpstr>Otázka č. 14</vt:lpstr>
      <vt:lpstr>V laboratóriu na prípravu roztokov sa používa:</vt:lpstr>
      <vt:lpstr>V laboratóriu na prípravu roztokov sa používa:</vt:lpstr>
      <vt:lpstr> 500 000</vt:lpstr>
      <vt:lpstr>Otázka č. 15</vt:lpstr>
      <vt:lpstr>Plynný obal Zeme sa nazýva:</vt:lpstr>
      <vt:lpstr>Plynný obal Zeme sa nazýva:</vt:lpstr>
      <vt:lpstr> 1 000 000</vt:lpstr>
      <vt:lpstr>Zdroj: http://www.primaryresources.co.uk/   a RNDr. Marta Megyesiová 1. úprava: Mgr. Mária Hudáčeková 2. úprava – pre chémiu: Ing. Nadežda Vičanová 2010</vt:lpstr>
      <vt:lpstr> 0</vt:lpstr>
      <vt:lpstr>Zdroj: http://www.primaryresources.co.uk/   a RNDr. Marta Megyesiová 1. úprava: Mgr. Mária Hudáčeková 2. úprava – pre chémiu: Ing. Nadežda Vičanová 2010</vt:lpstr>
      <vt:lpstr> 300</vt:lpstr>
      <vt:lpstr>Zdroj: http://www.primaryresources.co.uk/   a RNDr. Marta Megyesiová 1. úprava: Mgr. Mária Hudáčeková 2. úprava – pre chémiu: Ing. Nadežda Vičanová 2010</vt:lpstr>
      <vt:lpstr> 2000</vt:lpstr>
      <vt:lpstr>Zdroj: http://www.primaryresources.co.uk/   a RNDr. Marta Megyesiová 1. úprava: Mgr. Mária Hudáčeková 2. úprava – pre chémiu: Ing. Nadežda Vičanová 2010</vt:lpstr>
      <vt:lpstr> 16000</vt:lpstr>
      <vt:lpstr>Zdroj: http://www.primaryresources.co.uk/   a RNDr. Marta Megyesiová 1. úprava: Mgr. Mária Hudáčeková 2. úprava – pre chémiu: Ing. Nadežda Vičanová 2010</vt:lpstr>
      <vt:lpstr> 125 000</vt:lpstr>
      <vt:lpstr>Zdroj: http://www.primaryresources.co.uk/   a RNDr. Marta Megyesiová 1. úprava: Mgr. Mária Hudáčeková 2. úprava – pre chémiu: Ing. Nadežda Vičanová  2010</vt:lpstr>
    </vt:vector>
  </TitlesOfParts>
  <Company>NETLinc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Wants To Be A Millionaire?</dc:title>
  <dc:creator>STNG11</dc:creator>
  <cp:lastModifiedBy>Nadežda Vičanová</cp:lastModifiedBy>
  <cp:revision>151</cp:revision>
  <dcterms:created xsi:type="dcterms:W3CDTF">2003-05-20T13:35:24Z</dcterms:created>
  <dcterms:modified xsi:type="dcterms:W3CDTF">2010-09-08T21:35:33Z</dcterms:modified>
</cp:coreProperties>
</file>