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331" r:id="rId2"/>
    <p:sldId id="310" r:id="rId3"/>
    <p:sldId id="332" r:id="rId4"/>
    <p:sldId id="261" r:id="rId5"/>
    <p:sldId id="263" r:id="rId6"/>
    <p:sldId id="264" r:id="rId7"/>
    <p:sldId id="262" r:id="rId8"/>
    <p:sldId id="267" r:id="rId9"/>
    <p:sldId id="268" r:id="rId10"/>
    <p:sldId id="270" r:id="rId11"/>
    <p:sldId id="271" r:id="rId12"/>
    <p:sldId id="273" r:id="rId13"/>
    <p:sldId id="274" r:id="rId14"/>
    <p:sldId id="279" r:id="rId15"/>
    <p:sldId id="275" r:id="rId16"/>
    <p:sldId id="284" r:id="rId17"/>
    <p:sldId id="328" r:id="rId18"/>
    <p:sldId id="278" r:id="rId19"/>
    <p:sldId id="330" r:id="rId20"/>
    <p:sldId id="329" r:id="rId21"/>
    <p:sldId id="281" r:id="rId22"/>
    <p:sldId id="282" r:id="rId23"/>
    <p:sldId id="333" r:id="rId24"/>
  </p:sldIdLst>
  <p:sldSz cx="9144000" cy="6858000" type="screen4x3"/>
  <p:notesSz cx="6858000" cy="9144000"/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0000"/>
    <a:srgbClr val="66FFFF"/>
    <a:srgbClr val="DA00DA"/>
    <a:srgbClr val="FF93FF"/>
    <a:srgbClr val="FFABFF"/>
    <a:srgbClr val="FF00FF"/>
    <a:srgbClr val="FF66FF"/>
    <a:srgbClr val="CCFFFF"/>
    <a:srgbClr val="00FF00"/>
    <a:srgbClr val="99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73" autoAdjust="0"/>
    <p:restoredTop sz="94718" autoAdjust="0"/>
  </p:normalViewPr>
  <p:slideViewPr>
    <p:cSldViewPr snapToObjects="1">
      <p:cViewPr varScale="1">
        <p:scale>
          <a:sx n="75" d="100"/>
          <a:sy n="75" d="100"/>
        </p:scale>
        <p:origin x="-112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54090-B2DD-4718-835C-BB6352CEAF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A2781-DC12-45E7-B24E-D14EA2BC84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BF289-6C27-4E9B-955E-996609C9D9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9C0FF-582A-4663-89E9-041BE63FDF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8A093-0F6A-4B84-BBB3-31277D07FB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3AAC0-9F46-4C14-AF7C-C34423CB7F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EA48A-F10E-4BD6-AD9B-A243DAF81F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E67C1-9EC5-4D1C-B48D-89A0041757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2495D-7609-41B5-A0AF-9FDDE86675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B26BD-B8EE-4C39-B58D-5C459A91CD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C5CF3-3D68-4BA7-A348-4165EEDE06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FFABFF"/>
            </a:gs>
            <a:gs pos="100000">
              <a:srgbClr val="DA00D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22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22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22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9C6E1103-2763-463B-811A-EFDBD39EAF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0.xml"/><Relationship Id="rId18" Type="http://schemas.openxmlformats.org/officeDocument/2006/relationships/slide" Target="slide7.xml"/><Relationship Id="rId3" Type="http://schemas.openxmlformats.org/officeDocument/2006/relationships/slide" Target="slide8.xml"/><Relationship Id="rId21" Type="http://schemas.openxmlformats.org/officeDocument/2006/relationships/slide" Target="slide22.xml"/><Relationship Id="rId7" Type="http://schemas.openxmlformats.org/officeDocument/2006/relationships/slide" Target="slide9.xml"/><Relationship Id="rId12" Type="http://schemas.openxmlformats.org/officeDocument/2006/relationships/slide" Target="slide15.xml"/><Relationship Id="rId17" Type="http://schemas.openxmlformats.org/officeDocument/2006/relationships/slide" Target="slide21.xml"/><Relationship Id="rId2" Type="http://schemas.openxmlformats.org/officeDocument/2006/relationships/slide" Target="slide3.xml"/><Relationship Id="rId16" Type="http://schemas.openxmlformats.org/officeDocument/2006/relationships/slide" Target="slide16.xml"/><Relationship Id="rId20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11" Type="http://schemas.openxmlformats.org/officeDocument/2006/relationships/slide" Target="slide10.xml"/><Relationship Id="rId5" Type="http://schemas.openxmlformats.org/officeDocument/2006/relationships/slide" Target="slide18.xml"/><Relationship Id="rId15" Type="http://schemas.openxmlformats.org/officeDocument/2006/relationships/slide" Target="slide11.xml"/><Relationship Id="rId10" Type="http://schemas.openxmlformats.org/officeDocument/2006/relationships/slide" Target="slide5.xml"/><Relationship Id="rId19" Type="http://schemas.openxmlformats.org/officeDocument/2006/relationships/slide" Target="slide12.xml"/><Relationship Id="rId4" Type="http://schemas.openxmlformats.org/officeDocument/2006/relationships/slide" Target="slide13.xml"/><Relationship Id="rId9" Type="http://schemas.openxmlformats.org/officeDocument/2006/relationships/slide" Target="slide19.xml"/><Relationship Id="rId14" Type="http://schemas.openxmlformats.org/officeDocument/2006/relationships/slide" Target="slide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WordArt 8"/>
          <p:cNvSpPr>
            <a:spLocks noChangeArrowheads="1" noChangeShapeType="1" noTextEdit="1"/>
          </p:cNvSpPr>
          <p:nvPr/>
        </p:nvSpPr>
        <p:spPr bwMode="auto">
          <a:xfrm>
            <a:off x="1857375" y="584200"/>
            <a:ext cx="5387975" cy="1924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sk-SK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>
                  <a:gsLst>
                    <a:gs pos="1000">
                      <a:srgbClr val="DA00DA"/>
                    </a:gs>
                    <a:gs pos="50000">
                      <a:srgbClr val="FF93FF"/>
                    </a:gs>
                    <a:gs pos="100000">
                      <a:srgbClr val="DA00DA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RISK</a:t>
            </a:r>
          </a:p>
        </p:txBody>
      </p:sp>
      <p:sp>
        <p:nvSpPr>
          <p:cNvPr id="2054" name="WordArt 9"/>
          <p:cNvSpPr>
            <a:spLocks noChangeArrowheads="1" noChangeShapeType="1" noTextEdit="1"/>
          </p:cNvSpPr>
          <p:nvPr/>
        </p:nvSpPr>
        <p:spPr bwMode="auto">
          <a:xfrm>
            <a:off x="482544" y="3136896"/>
            <a:ext cx="8324964" cy="245746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sk-SK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>
                  <a:gsLst>
                    <a:gs pos="1000">
                      <a:srgbClr val="DA00DA"/>
                    </a:gs>
                    <a:gs pos="50000">
                      <a:srgbClr val="FF93FF"/>
                    </a:gs>
                    <a:gs pos="100000">
                      <a:srgbClr val="DA00DA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Chémia </a:t>
            </a:r>
          </a:p>
          <a:p>
            <a:r>
              <a:rPr lang="sk-SK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>
                  <a:gsLst>
                    <a:gs pos="1000">
                      <a:srgbClr val="DA00DA"/>
                    </a:gs>
                    <a:gs pos="50000">
                      <a:srgbClr val="FF93FF"/>
                    </a:gs>
                    <a:gs pos="100000">
                      <a:srgbClr val="DA00DA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7 ročník</a:t>
            </a:r>
            <a:endParaRPr lang="sk-SK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gradFill>
                <a:gsLst>
                  <a:gs pos="1000">
                    <a:srgbClr val="DA00DA"/>
                  </a:gs>
                  <a:gs pos="50000">
                    <a:srgbClr val="FF93FF"/>
                  </a:gs>
                  <a:gs pos="100000">
                    <a:srgbClr val="DA00DA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7" name="Rectangle 24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Chemické </a:t>
            </a:r>
            <a:r>
              <a:rPr lang="cs-CZ" sz="3600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reakcie</a:t>
            </a:r>
            <a:r>
              <a:rPr lang="cs-CZ" sz="36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3000</a:t>
            </a:r>
            <a:endParaRPr lang="cs-CZ" sz="3600" dirty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</a:pPr>
            <a:r>
              <a:rPr lang="cs-CZ" sz="2800" dirty="0" err="1" smtClean="0"/>
              <a:t>Ktorý</a:t>
            </a:r>
            <a:r>
              <a:rPr lang="cs-CZ" sz="2800" dirty="0" smtClean="0"/>
              <a:t> z </a:t>
            </a:r>
            <a:r>
              <a:rPr lang="cs-CZ" sz="2800" dirty="0" err="1" smtClean="0"/>
              <a:t>nasledujúcich</a:t>
            </a:r>
            <a:r>
              <a:rPr lang="cs-CZ" sz="2800" dirty="0" smtClean="0"/>
              <a:t> </a:t>
            </a:r>
            <a:r>
              <a:rPr lang="cs-CZ" sz="2800" dirty="0" err="1" smtClean="0"/>
              <a:t>dejov</a:t>
            </a:r>
            <a:r>
              <a:rPr lang="cs-CZ" sz="2800" dirty="0" smtClean="0"/>
              <a:t> </a:t>
            </a:r>
            <a:r>
              <a:rPr lang="cs-CZ" sz="2800" dirty="0" err="1" smtClean="0"/>
              <a:t>nie</a:t>
            </a:r>
            <a:r>
              <a:rPr lang="cs-CZ" sz="2800" dirty="0" smtClean="0"/>
              <a:t> je chemický?</a:t>
            </a:r>
            <a:endParaRPr lang="cs-CZ" sz="2800" dirty="0"/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14446" y="2357438"/>
            <a:ext cx="5467391" cy="576262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a) </a:t>
            </a:r>
            <a:r>
              <a:rPr lang="cs-CZ" sz="2400" dirty="0" err="1" smtClean="0">
                <a:solidFill>
                  <a:schemeClr val="bg1"/>
                </a:solidFill>
              </a:rPr>
              <a:t>filtrácia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14445" y="3321050"/>
            <a:ext cx="5467392" cy="576263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b) </a:t>
            </a:r>
            <a:r>
              <a:rPr lang="cs-CZ" sz="2400" dirty="0" err="1" smtClean="0">
                <a:solidFill>
                  <a:schemeClr val="bg1"/>
                </a:solidFill>
              </a:rPr>
              <a:t>dýchanie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14446" y="4286250"/>
            <a:ext cx="5475329" cy="576263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c) </a:t>
            </a:r>
            <a:r>
              <a:rPr lang="cs-CZ" sz="2400" dirty="0" smtClean="0">
                <a:solidFill>
                  <a:schemeClr val="bg1"/>
                </a:solidFill>
              </a:rPr>
              <a:t>fotosyntéza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5851" y="2190750"/>
            <a:ext cx="755649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sk-SK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53752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3217862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14446" y="5351463"/>
            <a:ext cx="5475329" cy="576262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d) </a:t>
            </a:r>
            <a:r>
              <a:rPr lang="cs-CZ" sz="2400" dirty="0" err="1" smtClean="0">
                <a:solidFill>
                  <a:schemeClr val="bg1"/>
                </a:solidFill>
              </a:rPr>
              <a:t>hrdzavenie</a:t>
            </a:r>
            <a:r>
              <a:rPr lang="cs-CZ" sz="2400" dirty="0" smtClean="0">
                <a:solidFill>
                  <a:schemeClr val="bg1"/>
                </a:solidFill>
              </a:rPr>
              <a:t> železa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4310062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12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0" y="6265863"/>
            <a:ext cx="1979612" cy="366712"/>
          </a:xfrm>
          <a:prstGeom prst="actionButtonBlank">
            <a:avLst/>
          </a:prstGeom>
          <a:solidFill>
            <a:srgbClr val="FF00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dirty="0" err="1" smtClean="0">
                <a:solidFill>
                  <a:schemeClr val="bg1"/>
                </a:solidFill>
              </a:rPr>
              <a:t>Hracie</a:t>
            </a:r>
            <a:r>
              <a:rPr lang="cs-CZ" sz="1800" dirty="0" smtClean="0">
                <a:solidFill>
                  <a:schemeClr val="bg1"/>
                </a:solidFill>
              </a:rPr>
              <a:t> </a:t>
            </a:r>
            <a:r>
              <a:rPr lang="cs-CZ" sz="1800" dirty="0">
                <a:solidFill>
                  <a:schemeClr val="bg1"/>
                </a:solidFill>
              </a:rPr>
              <a:t>pole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46" name="Rectangle 24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Chemické </a:t>
            </a:r>
            <a:r>
              <a:rPr lang="cs-CZ" sz="3600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reakcie</a:t>
            </a:r>
            <a:r>
              <a:rPr lang="cs-CZ" sz="36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4000</a:t>
            </a:r>
            <a:endParaRPr lang="cs-CZ" sz="3600" dirty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</a:pPr>
            <a:r>
              <a:rPr lang="cs-CZ" sz="2800" dirty="0" err="1" smtClean="0"/>
              <a:t>Pri</a:t>
            </a:r>
            <a:r>
              <a:rPr lang="cs-CZ" sz="2800" dirty="0" smtClean="0"/>
              <a:t> fotosyntéze </a:t>
            </a:r>
            <a:r>
              <a:rPr lang="cs-CZ" sz="2800" dirty="0" err="1" smtClean="0"/>
              <a:t>sú</a:t>
            </a:r>
            <a:r>
              <a:rPr lang="cs-CZ" sz="2800" dirty="0" smtClean="0"/>
              <a:t> </a:t>
            </a:r>
            <a:r>
              <a:rPr lang="cs-CZ" sz="2800" dirty="0" err="1" smtClean="0"/>
              <a:t>produktmi</a:t>
            </a:r>
            <a:r>
              <a:rPr lang="cs-CZ" sz="2800" dirty="0" smtClean="0"/>
              <a:t> </a:t>
            </a:r>
            <a:r>
              <a:rPr lang="cs-CZ" sz="2800" dirty="0" err="1" smtClean="0"/>
              <a:t>reakcie</a:t>
            </a:r>
            <a:r>
              <a:rPr lang="cs-CZ" sz="2800" dirty="0" smtClean="0"/>
              <a:t>:</a:t>
            </a:r>
            <a:endParaRPr lang="cs-CZ" sz="2800" dirty="0"/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49363" y="2390775"/>
            <a:ext cx="5824537" cy="576263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a) </a:t>
            </a:r>
            <a:r>
              <a:rPr lang="cs-CZ" sz="2400" dirty="0" smtClean="0">
                <a:solidFill>
                  <a:schemeClr val="bg1"/>
                </a:solidFill>
              </a:rPr>
              <a:t>voda</a:t>
            </a:r>
            <a:endParaRPr lang="cs-CZ" sz="2400" baseline="-25000" dirty="0">
              <a:solidFill>
                <a:schemeClr val="bg1"/>
              </a:solidFill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49363" y="3354388"/>
            <a:ext cx="5824537" cy="576262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b) </a:t>
            </a:r>
            <a:r>
              <a:rPr lang="cs-CZ" sz="2400" dirty="0" smtClean="0">
                <a:solidFill>
                  <a:schemeClr val="bg1"/>
                </a:solidFill>
              </a:rPr>
              <a:t>voda a kyslík</a:t>
            </a:r>
            <a:endParaRPr lang="cs-CZ" sz="2400" baseline="-25000" dirty="0">
              <a:solidFill>
                <a:schemeClr val="bg1"/>
              </a:solidFill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49363" y="4319588"/>
            <a:ext cx="5832475" cy="576262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c) </a:t>
            </a:r>
            <a:r>
              <a:rPr lang="cs-CZ" sz="2400" dirty="0" smtClean="0">
                <a:solidFill>
                  <a:schemeClr val="bg1"/>
                </a:solidFill>
              </a:rPr>
              <a:t>kyslík a </a:t>
            </a:r>
            <a:r>
              <a:rPr lang="cs-CZ" sz="2400" dirty="0" err="1" smtClean="0">
                <a:solidFill>
                  <a:schemeClr val="bg1"/>
                </a:solidFill>
              </a:rPr>
              <a:t>cukor</a:t>
            </a:r>
            <a:endParaRPr lang="cs-CZ" sz="2400" baseline="-25000" dirty="0">
              <a:solidFill>
                <a:schemeClr val="bg1"/>
              </a:solidFill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27913" y="4343400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sk-SK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29500" y="5408612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27912" y="2287587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49363" y="5384800"/>
            <a:ext cx="5832475" cy="576263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 smtClean="0">
                <a:solidFill>
                  <a:schemeClr val="bg1"/>
                </a:solidFill>
              </a:rPr>
              <a:t>d) oxid uhličitý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29500" y="3378200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12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0" y="6265863"/>
            <a:ext cx="1979612" cy="366712"/>
          </a:xfrm>
          <a:prstGeom prst="actionButtonBlank">
            <a:avLst/>
          </a:prstGeom>
          <a:solidFill>
            <a:srgbClr val="FF00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dirty="0" err="1" smtClean="0">
                <a:solidFill>
                  <a:schemeClr val="bg1"/>
                </a:solidFill>
              </a:rPr>
              <a:t>Hracie</a:t>
            </a:r>
            <a:r>
              <a:rPr lang="cs-CZ" sz="1800" dirty="0" smtClean="0">
                <a:solidFill>
                  <a:schemeClr val="bg1"/>
                </a:solidFill>
              </a:rPr>
              <a:t> </a:t>
            </a:r>
            <a:r>
              <a:rPr lang="cs-CZ" sz="1800" dirty="0">
                <a:solidFill>
                  <a:schemeClr val="bg1"/>
                </a:solidFill>
              </a:rPr>
              <a:t>pole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69" name="Rectangle 24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Chemické </a:t>
            </a:r>
            <a:r>
              <a:rPr lang="cs-CZ" sz="3600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reakcie</a:t>
            </a:r>
            <a:r>
              <a:rPr lang="cs-CZ" sz="36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5000</a:t>
            </a:r>
            <a:endParaRPr lang="cs-CZ" sz="3600" dirty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</a:pPr>
            <a:r>
              <a:rPr lang="cs-CZ" sz="2800" dirty="0" err="1" smtClean="0"/>
              <a:t>Pri</a:t>
            </a:r>
            <a:r>
              <a:rPr lang="cs-CZ" sz="2800" dirty="0" smtClean="0"/>
              <a:t> </a:t>
            </a:r>
            <a:r>
              <a:rPr lang="cs-CZ" sz="2800" dirty="0" err="1" smtClean="0"/>
              <a:t>vzájomnej</a:t>
            </a:r>
            <a:r>
              <a:rPr lang="cs-CZ" sz="2800" dirty="0" smtClean="0"/>
              <a:t> </a:t>
            </a:r>
            <a:r>
              <a:rPr lang="cs-CZ" sz="2800" dirty="0" err="1" smtClean="0"/>
              <a:t>reakcii</a:t>
            </a:r>
            <a:r>
              <a:rPr lang="cs-CZ" sz="2800" dirty="0" smtClean="0"/>
              <a:t> plynného </a:t>
            </a:r>
            <a:r>
              <a:rPr lang="cs-CZ" sz="2800" dirty="0" err="1" smtClean="0"/>
              <a:t>vodíka</a:t>
            </a:r>
            <a:r>
              <a:rPr lang="cs-CZ" sz="2800" dirty="0" smtClean="0"/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cs-CZ" sz="2800" dirty="0" smtClean="0"/>
              <a:t>s plynným </a:t>
            </a:r>
            <a:r>
              <a:rPr lang="cs-CZ" sz="2800" dirty="0" err="1" smtClean="0"/>
              <a:t>kyslíkom</a:t>
            </a:r>
            <a:r>
              <a:rPr lang="cs-CZ" sz="2800" dirty="0" smtClean="0"/>
              <a:t> vzniká:</a:t>
            </a:r>
            <a:endParaRPr lang="cs-CZ" sz="2800" dirty="0"/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66826" y="2648743"/>
            <a:ext cx="5824537" cy="576263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a) </a:t>
            </a:r>
            <a:r>
              <a:rPr lang="cs-CZ" sz="2400" dirty="0" smtClean="0">
                <a:solidFill>
                  <a:schemeClr val="bg1"/>
                </a:solidFill>
              </a:rPr>
              <a:t>peroxid </a:t>
            </a:r>
            <a:r>
              <a:rPr lang="cs-CZ" sz="2400" dirty="0" err="1" smtClean="0">
                <a:solidFill>
                  <a:schemeClr val="bg1"/>
                </a:solidFill>
              </a:rPr>
              <a:t>vodíka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66826" y="3616325"/>
            <a:ext cx="5824537" cy="576262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b) </a:t>
            </a:r>
            <a:r>
              <a:rPr lang="cs-CZ" sz="2400" dirty="0" smtClean="0">
                <a:solidFill>
                  <a:schemeClr val="bg1"/>
                </a:solidFill>
              </a:rPr>
              <a:t>oxid uhličitý</a:t>
            </a:r>
            <a:endParaRPr lang="cs-CZ" sz="2400" baseline="-25000" dirty="0">
              <a:solidFill>
                <a:schemeClr val="bg1"/>
              </a:solidFill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4456113"/>
            <a:ext cx="5832475" cy="576262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c) </a:t>
            </a:r>
            <a:r>
              <a:rPr lang="cs-CZ" sz="2400" dirty="0" err="1" smtClean="0">
                <a:solidFill>
                  <a:schemeClr val="bg1"/>
                </a:solidFill>
              </a:rPr>
              <a:t>kvapalná</a:t>
            </a:r>
            <a:r>
              <a:rPr lang="cs-CZ" sz="2400" dirty="0" smtClean="0">
                <a:solidFill>
                  <a:schemeClr val="bg1"/>
                </a:solidFill>
              </a:rPr>
              <a:t> voda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9025" y="4327525"/>
            <a:ext cx="755649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sk-SK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9024" y="2504281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9024" y="3471862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5358606"/>
            <a:ext cx="5832475" cy="576263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d) </a:t>
            </a:r>
            <a:r>
              <a:rPr lang="cs-CZ" sz="2400" dirty="0" smtClean="0">
                <a:solidFill>
                  <a:schemeClr val="bg1"/>
                </a:solidFill>
              </a:rPr>
              <a:t>voda v </a:t>
            </a:r>
            <a:r>
              <a:rPr lang="cs-CZ" sz="2400" dirty="0" err="1" smtClean="0">
                <a:solidFill>
                  <a:schemeClr val="bg1"/>
                </a:solidFill>
              </a:rPr>
              <a:t>tuhom</a:t>
            </a:r>
            <a:r>
              <a:rPr lang="cs-CZ" sz="2400" dirty="0" smtClean="0">
                <a:solidFill>
                  <a:schemeClr val="bg1"/>
                </a:solidFill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</a:rPr>
              <a:t>skupenstve</a:t>
            </a:r>
            <a:endParaRPr lang="cs-CZ" sz="2400" baseline="-25000" dirty="0">
              <a:solidFill>
                <a:schemeClr val="bg1"/>
              </a:solidFill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9025" y="5358606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12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0" y="6265863"/>
            <a:ext cx="1979612" cy="366712"/>
          </a:xfrm>
          <a:prstGeom prst="actionButtonBlank">
            <a:avLst/>
          </a:prstGeom>
          <a:solidFill>
            <a:srgbClr val="FF00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dirty="0" err="1" smtClean="0">
                <a:solidFill>
                  <a:schemeClr val="bg1"/>
                </a:solidFill>
              </a:rPr>
              <a:t>Hracie</a:t>
            </a:r>
            <a:r>
              <a:rPr lang="cs-CZ" sz="1800" dirty="0" smtClean="0">
                <a:solidFill>
                  <a:schemeClr val="bg1"/>
                </a:solidFill>
              </a:rPr>
              <a:t> </a:t>
            </a:r>
            <a:r>
              <a:rPr lang="cs-CZ" sz="1800" dirty="0">
                <a:solidFill>
                  <a:schemeClr val="bg1"/>
                </a:solidFill>
              </a:rPr>
              <a:t>pole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4" name="Rectangle 32"/>
          <p:cNvSpPr>
            <a:spLocks noChangeArrowheads="1"/>
          </p:cNvSpPr>
          <p:nvPr/>
        </p:nvSpPr>
        <p:spPr bwMode="auto">
          <a:xfrm>
            <a:off x="0" y="549275"/>
            <a:ext cx="9144000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Zmeny</a:t>
            </a:r>
            <a:r>
              <a:rPr lang="cs-CZ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pri</a:t>
            </a:r>
            <a:r>
              <a:rPr lang="cs-CZ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chemických </a:t>
            </a:r>
            <a:r>
              <a:rPr lang="cs-CZ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reakciách</a:t>
            </a:r>
            <a:r>
              <a:rPr lang="cs-CZ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1000</a:t>
            </a:r>
            <a:endParaRPr lang="cs-CZ" sz="36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</a:pPr>
            <a:r>
              <a:rPr lang="sk-SK" sz="2800" dirty="0" smtClean="0"/>
              <a:t>Produktmi chemickej reakcie nazývame všetky látky, ktoré:</a:t>
            </a:r>
            <a:endParaRPr lang="cs-CZ" sz="2600" dirty="0"/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2228850"/>
            <a:ext cx="5824538" cy="576263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a) </a:t>
            </a:r>
            <a:r>
              <a:rPr lang="sk-SK" sz="2400" dirty="0" smtClean="0">
                <a:solidFill>
                  <a:schemeClr val="bg1"/>
                </a:solidFill>
              </a:rPr>
              <a:t>pri reakcii vznikajú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3192463"/>
            <a:ext cx="5824538" cy="576262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b) </a:t>
            </a:r>
            <a:r>
              <a:rPr lang="sk-SK" sz="2400" dirty="0" smtClean="0">
                <a:solidFill>
                  <a:schemeClr val="bg1"/>
                </a:solidFill>
              </a:rPr>
              <a:t>do reakcie vstupujú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4157663"/>
            <a:ext cx="5832475" cy="576262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c) </a:t>
            </a:r>
            <a:r>
              <a:rPr lang="sk-SK" sz="2400" dirty="0" smtClean="0">
                <a:solidFill>
                  <a:schemeClr val="bg1"/>
                </a:solidFill>
              </a:rPr>
              <a:t>všetky chemické látky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5851" y="2062162"/>
            <a:ext cx="755649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sk-SK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5246687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308927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5222875"/>
            <a:ext cx="5832475" cy="576263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dirty="0">
                <a:solidFill>
                  <a:schemeClr val="bg1"/>
                </a:solidFill>
              </a:rPr>
              <a:t>d) </a:t>
            </a:r>
            <a:r>
              <a:rPr lang="sk-SK" dirty="0" smtClean="0">
                <a:solidFill>
                  <a:schemeClr val="bg1"/>
                </a:solidFill>
              </a:rPr>
              <a:t>tie látky, ktoré sa pri reakcii nezmenia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41814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12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0" y="6265863"/>
            <a:ext cx="1979612" cy="366712"/>
          </a:xfrm>
          <a:prstGeom prst="actionButtonBlank">
            <a:avLst/>
          </a:prstGeom>
          <a:solidFill>
            <a:srgbClr val="FF00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dirty="0" err="1" smtClean="0">
                <a:solidFill>
                  <a:schemeClr val="bg1"/>
                </a:solidFill>
              </a:rPr>
              <a:t>Hracie</a:t>
            </a:r>
            <a:r>
              <a:rPr lang="cs-CZ" sz="1800" dirty="0" smtClean="0">
                <a:solidFill>
                  <a:schemeClr val="bg1"/>
                </a:solidFill>
              </a:rPr>
              <a:t> </a:t>
            </a:r>
            <a:r>
              <a:rPr lang="cs-CZ" sz="1800" dirty="0">
                <a:solidFill>
                  <a:schemeClr val="bg1"/>
                </a:solidFill>
              </a:rPr>
              <a:t>pole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09" name="Rectangle 32"/>
          <p:cNvSpPr>
            <a:spLocks noChangeArrowheads="1"/>
          </p:cNvSpPr>
          <p:nvPr/>
        </p:nvSpPr>
        <p:spPr bwMode="auto">
          <a:xfrm>
            <a:off x="0" y="549275"/>
            <a:ext cx="9144000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Zmeny</a:t>
            </a:r>
            <a:r>
              <a:rPr lang="cs-CZ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pri</a:t>
            </a:r>
            <a:r>
              <a:rPr lang="cs-CZ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chemických </a:t>
            </a:r>
            <a:r>
              <a:rPr lang="cs-CZ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reakciách</a:t>
            </a:r>
            <a:r>
              <a:rPr lang="cs-CZ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2000</a:t>
            </a:r>
            <a:endParaRPr lang="cs-CZ" sz="36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</a:pPr>
            <a:r>
              <a:rPr lang="sk-SK" sz="2800" dirty="0" smtClean="0"/>
              <a:t>Medzi pomalé chemické reakcie patrí:</a:t>
            </a:r>
            <a:endParaRPr lang="cs-CZ" sz="2800" dirty="0"/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2327275"/>
            <a:ext cx="5824538" cy="576263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a) </a:t>
            </a:r>
            <a:r>
              <a:rPr lang="sk-SK" sz="2400" dirty="0" smtClean="0">
                <a:solidFill>
                  <a:schemeClr val="bg1"/>
                </a:solidFill>
              </a:rPr>
              <a:t>výbuch plynu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3290888"/>
            <a:ext cx="5824538" cy="576262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b) </a:t>
            </a:r>
            <a:r>
              <a:rPr lang="sk-SK" sz="2400" dirty="0" smtClean="0">
                <a:solidFill>
                  <a:schemeClr val="bg1"/>
                </a:solidFill>
              </a:rPr>
              <a:t>horenie papiera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4256088"/>
            <a:ext cx="5832475" cy="576262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c) </a:t>
            </a:r>
            <a:r>
              <a:rPr lang="sk-SK" sz="2400" dirty="0" smtClean="0">
                <a:solidFill>
                  <a:schemeClr val="bg1"/>
                </a:solidFill>
              </a:rPr>
              <a:t>rozklad potravín v chladničke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5851" y="4279900"/>
            <a:ext cx="755649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sk-SK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5345112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2224087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5321300"/>
            <a:ext cx="5832475" cy="576263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d) </a:t>
            </a:r>
            <a:r>
              <a:rPr lang="sk-SK" sz="2400" dirty="0" smtClean="0">
                <a:solidFill>
                  <a:schemeClr val="bg1"/>
                </a:solidFill>
              </a:rPr>
              <a:t>smaženie vajec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3314700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12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0" y="6265863"/>
            <a:ext cx="1979612" cy="366712"/>
          </a:xfrm>
          <a:prstGeom prst="actionButtonBlank">
            <a:avLst/>
          </a:prstGeom>
          <a:solidFill>
            <a:srgbClr val="FF00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dirty="0" err="1" smtClean="0">
                <a:solidFill>
                  <a:schemeClr val="bg1"/>
                </a:solidFill>
              </a:rPr>
              <a:t>Hracie</a:t>
            </a:r>
            <a:r>
              <a:rPr lang="cs-CZ" sz="1800" dirty="0" smtClean="0">
                <a:solidFill>
                  <a:schemeClr val="bg1"/>
                </a:solidFill>
              </a:rPr>
              <a:t> </a:t>
            </a:r>
            <a:r>
              <a:rPr lang="cs-CZ" sz="1800" dirty="0">
                <a:solidFill>
                  <a:schemeClr val="bg1"/>
                </a:solidFill>
              </a:rPr>
              <a:t>pole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46" name="Rectangle 32"/>
          <p:cNvSpPr>
            <a:spLocks noChangeArrowheads="1"/>
          </p:cNvSpPr>
          <p:nvPr/>
        </p:nvSpPr>
        <p:spPr bwMode="auto">
          <a:xfrm>
            <a:off x="0" y="549275"/>
            <a:ext cx="9144000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Zmeny</a:t>
            </a:r>
            <a:r>
              <a:rPr lang="cs-CZ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pri</a:t>
            </a:r>
            <a:r>
              <a:rPr lang="cs-CZ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chemických </a:t>
            </a:r>
            <a:r>
              <a:rPr lang="cs-CZ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reakciách</a:t>
            </a:r>
            <a:r>
              <a:rPr lang="cs-CZ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3000</a:t>
            </a:r>
            <a:endParaRPr lang="cs-CZ" sz="36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0"/>
            <a:r>
              <a:rPr lang="sk-SK" sz="2800" dirty="0" smtClean="0"/>
              <a:t>Pri exotermických reakciách:</a:t>
            </a:r>
            <a:endParaRPr lang="sk-SK" sz="2800" dirty="0"/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2165350"/>
            <a:ext cx="5824538" cy="576263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a) </a:t>
            </a:r>
            <a:r>
              <a:rPr lang="sk-SK" sz="2400" dirty="0" smtClean="0">
                <a:solidFill>
                  <a:schemeClr val="bg1"/>
                </a:solidFill>
              </a:rPr>
              <a:t>teplo treba dodávať</a:t>
            </a:r>
            <a:endParaRPr lang="cs-CZ" sz="2400" baseline="-25000" dirty="0">
              <a:solidFill>
                <a:schemeClr val="bg1"/>
              </a:solidFill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3128963"/>
            <a:ext cx="5824538" cy="576262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b) </a:t>
            </a:r>
            <a:r>
              <a:rPr lang="sk-SK" sz="2400" dirty="0" smtClean="0">
                <a:solidFill>
                  <a:schemeClr val="bg1"/>
                </a:solidFill>
              </a:rPr>
              <a:t>chemické látky musíme zohrievať</a:t>
            </a:r>
            <a:endParaRPr lang="cs-CZ" sz="2400" baseline="-25000" dirty="0">
              <a:solidFill>
                <a:schemeClr val="bg1"/>
              </a:solidFill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4094163"/>
            <a:ext cx="5832475" cy="576262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c</a:t>
            </a:r>
            <a:r>
              <a:rPr lang="cs-CZ" sz="2400">
                <a:solidFill>
                  <a:schemeClr val="bg1"/>
                </a:solidFill>
              </a:rPr>
              <a:t>) </a:t>
            </a:r>
            <a:r>
              <a:rPr lang="sk-SK" sz="2400" dirty="0" smtClean="0">
                <a:solidFill>
                  <a:schemeClr val="bg1"/>
                </a:solidFill>
              </a:rPr>
              <a:t>l</a:t>
            </a:r>
            <a:r>
              <a:rPr lang="sk-SK" sz="2400" smtClean="0">
                <a:solidFill>
                  <a:schemeClr val="bg1"/>
                </a:solidFill>
              </a:rPr>
              <a:t>átky </a:t>
            </a:r>
            <a:r>
              <a:rPr lang="sk-SK" sz="2400" dirty="0" smtClean="0">
                <a:solidFill>
                  <a:schemeClr val="bg1"/>
                </a:solidFill>
              </a:rPr>
              <a:t>ostávajú nezmenené</a:t>
            </a:r>
            <a:endParaRPr lang="cs-CZ" sz="2400" baseline="-25000" dirty="0">
              <a:solidFill>
                <a:schemeClr val="bg1"/>
              </a:solidFill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7438" y="5183187"/>
            <a:ext cx="755650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sk-SK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30257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2062162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5159375"/>
            <a:ext cx="5832475" cy="576263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 algn="l"/>
            <a:r>
              <a:rPr lang="cs-CZ" sz="2400" dirty="0">
                <a:solidFill>
                  <a:schemeClr val="bg1"/>
                </a:solidFill>
              </a:rPr>
              <a:t>d) </a:t>
            </a:r>
            <a:r>
              <a:rPr lang="sk-SK" sz="2400" dirty="0" smtClean="0">
                <a:solidFill>
                  <a:schemeClr val="bg1"/>
                </a:solidFill>
              </a:rPr>
              <a:t>teplo sa uvoľňuje</a:t>
            </a: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41179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12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0" y="6265863"/>
            <a:ext cx="1979612" cy="366712"/>
          </a:xfrm>
          <a:prstGeom prst="actionButtonBlank">
            <a:avLst/>
          </a:prstGeom>
          <a:solidFill>
            <a:srgbClr val="FF00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dirty="0" err="1" smtClean="0">
                <a:solidFill>
                  <a:schemeClr val="bg1"/>
                </a:solidFill>
              </a:rPr>
              <a:t>Hracie</a:t>
            </a:r>
            <a:r>
              <a:rPr lang="cs-CZ" sz="1800" dirty="0" smtClean="0">
                <a:solidFill>
                  <a:schemeClr val="bg1"/>
                </a:solidFill>
              </a:rPr>
              <a:t> </a:t>
            </a:r>
            <a:r>
              <a:rPr lang="cs-CZ" sz="1800" dirty="0">
                <a:solidFill>
                  <a:schemeClr val="bg1"/>
                </a:solidFill>
              </a:rPr>
              <a:t>pole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61" name="Rectangle 32"/>
          <p:cNvSpPr>
            <a:spLocks noChangeArrowheads="1"/>
          </p:cNvSpPr>
          <p:nvPr/>
        </p:nvSpPr>
        <p:spPr bwMode="auto">
          <a:xfrm>
            <a:off x="0" y="549275"/>
            <a:ext cx="9144000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Zmeny</a:t>
            </a:r>
            <a:r>
              <a:rPr lang="cs-CZ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pri</a:t>
            </a:r>
            <a:r>
              <a:rPr lang="cs-CZ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chemických </a:t>
            </a:r>
            <a:r>
              <a:rPr lang="cs-CZ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reakciách</a:t>
            </a:r>
            <a:r>
              <a:rPr lang="cs-CZ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4000</a:t>
            </a:r>
            <a:endParaRPr lang="cs-CZ" sz="36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</a:pPr>
            <a:r>
              <a:rPr lang="sk-SK" sz="2800" dirty="0" smtClean="0"/>
              <a:t>Ak zvýšime koncentráciu reagujúcich látok, </a:t>
            </a:r>
          </a:p>
          <a:p>
            <a:pPr marL="342900" indent="-342900">
              <a:spcBef>
                <a:spcPct val="20000"/>
              </a:spcBef>
            </a:pPr>
            <a:r>
              <a:rPr lang="sk-SK" sz="2800" dirty="0" smtClean="0"/>
              <a:t>reakcia sa:</a:t>
            </a:r>
            <a:endParaRPr lang="cs-CZ" sz="2800" dirty="0"/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49363" y="2355850"/>
            <a:ext cx="5824537" cy="576263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a) </a:t>
            </a:r>
            <a:r>
              <a:rPr lang="sk-SK" sz="2400" dirty="0" smtClean="0">
                <a:solidFill>
                  <a:schemeClr val="bg1"/>
                </a:solidFill>
              </a:rPr>
              <a:t>nezrýchli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49363" y="3319463"/>
            <a:ext cx="5824537" cy="576262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 smtClean="0">
                <a:solidFill>
                  <a:schemeClr val="bg1"/>
                </a:solidFill>
              </a:rPr>
              <a:t>b) </a:t>
            </a:r>
            <a:r>
              <a:rPr lang="sk-SK" sz="2400" dirty="0" smtClean="0">
                <a:solidFill>
                  <a:schemeClr val="bg1"/>
                </a:solidFill>
              </a:rPr>
              <a:t>zastaví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49363" y="4284663"/>
            <a:ext cx="5832475" cy="576262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 smtClean="0">
                <a:solidFill>
                  <a:schemeClr val="bg1"/>
                </a:solidFill>
              </a:rPr>
              <a:t>c) </a:t>
            </a:r>
            <a:r>
              <a:rPr lang="sk-SK" sz="2200" dirty="0" smtClean="0">
                <a:solidFill>
                  <a:schemeClr val="bg1"/>
                </a:solidFill>
              </a:rPr>
              <a:t>spomalí</a:t>
            </a:r>
            <a:endParaRPr lang="cs-CZ" sz="2200" baseline="30000" dirty="0">
              <a:solidFill>
                <a:schemeClr val="bg1"/>
              </a:solidFill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29501" y="5373687"/>
            <a:ext cx="755649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sk-SK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29500" y="321627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27912" y="2252662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49363" y="5349875"/>
            <a:ext cx="5832475" cy="576263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d) </a:t>
            </a:r>
            <a:r>
              <a:rPr lang="sk-SK" sz="2400" dirty="0" smtClean="0">
                <a:solidFill>
                  <a:schemeClr val="bg1"/>
                </a:solidFill>
              </a:rPr>
              <a:t>zrýchli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29500" y="430847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12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0" y="6265863"/>
            <a:ext cx="1979612" cy="366712"/>
          </a:xfrm>
          <a:prstGeom prst="actionButtonBlank">
            <a:avLst/>
          </a:prstGeom>
          <a:solidFill>
            <a:srgbClr val="FF00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dirty="0" err="1" smtClean="0">
                <a:solidFill>
                  <a:schemeClr val="bg1"/>
                </a:solidFill>
              </a:rPr>
              <a:t>Hracie</a:t>
            </a:r>
            <a:r>
              <a:rPr lang="cs-CZ" sz="1800" dirty="0" smtClean="0">
                <a:solidFill>
                  <a:schemeClr val="bg1"/>
                </a:solidFill>
              </a:rPr>
              <a:t> </a:t>
            </a:r>
            <a:r>
              <a:rPr lang="cs-CZ" sz="1800" dirty="0">
                <a:solidFill>
                  <a:schemeClr val="bg1"/>
                </a:solidFill>
              </a:rPr>
              <a:t>pole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5" name="Rectangle 32"/>
          <p:cNvSpPr>
            <a:spLocks noChangeArrowheads="1"/>
          </p:cNvSpPr>
          <p:nvPr/>
        </p:nvSpPr>
        <p:spPr bwMode="auto">
          <a:xfrm>
            <a:off x="0" y="549275"/>
            <a:ext cx="9144000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Zmeny</a:t>
            </a:r>
            <a:r>
              <a:rPr lang="cs-CZ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pri</a:t>
            </a:r>
            <a:r>
              <a:rPr lang="cs-CZ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chemických </a:t>
            </a:r>
            <a:r>
              <a:rPr lang="cs-CZ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reakciách</a:t>
            </a:r>
            <a:r>
              <a:rPr lang="cs-CZ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5000</a:t>
            </a:r>
            <a:endParaRPr lang="cs-CZ" sz="36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</a:pPr>
            <a:r>
              <a:rPr lang="sk-SK" sz="2800" dirty="0" smtClean="0"/>
              <a:t>Ktoré úkony spomalia chemickú reakciu?</a:t>
            </a:r>
            <a:endParaRPr lang="cs-CZ" sz="2800" dirty="0"/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2390775"/>
            <a:ext cx="5824538" cy="576263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a) </a:t>
            </a:r>
            <a:r>
              <a:rPr lang="sk-SK" sz="2400" dirty="0" smtClean="0">
                <a:solidFill>
                  <a:schemeClr val="bg1"/>
                </a:solidFill>
              </a:rPr>
              <a:t>rozdrvenie chemických látok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3354388"/>
            <a:ext cx="5824538" cy="576262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b) </a:t>
            </a:r>
            <a:r>
              <a:rPr lang="sk-SK" sz="2400" dirty="0" smtClean="0">
                <a:solidFill>
                  <a:schemeClr val="bg1"/>
                </a:solidFill>
              </a:rPr>
              <a:t>zohrievanie </a:t>
            </a:r>
            <a:r>
              <a:rPr lang="sk-SK" sz="2400" dirty="0" err="1" smtClean="0">
                <a:solidFill>
                  <a:schemeClr val="bg1"/>
                </a:solidFill>
              </a:rPr>
              <a:t>reaktantov</a:t>
            </a:r>
            <a:endParaRPr lang="cs-CZ" sz="2400" baseline="-25000" dirty="0">
              <a:solidFill>
                <a:schemeClr val="bg1"/>
              </a:solidFill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4319588"/>
            <a:ext cx="5832475" cy="576262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c) </a:t>
            </a:r>
            <a:r>
              <a:rPr lang="sk-SK" sz="2400" dirty="0" smtClean="0">
                <a:solidFill>
                  <a:schemeClr val="bg1"/>
                </a:solidFill>
              </a:rPr>
              <a:t>ochladenie chemických látok</a:t>
            </a:r>
            <a:endParaRPr lang="cs-CZ" sz="2400" baseline="-25000" dirty="0">
              <a:solidFill>
                <a:schemeClr val="bg1"/>
              </a:solidFill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5851" y="4343400"/>
            <a:ext cx="755649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sk-SK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5408612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2287587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5384800"/>
            <a:ext cx="5832475" cy="576263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d) </a:t>
            </a:r>
            <a:r>
              <a:rPr lang="sk-SK" sz="2400" dirty="0" smtClean="0">
                <a:solidFill>
                  <a:schemeClr val="bg1"/>
                </a:solidFill>
              </a:rPr>
              <a:t>použitie pozitívneho katalyzátora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3378200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12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0" y="6265863"/>
            <a:ext cx="1979612" cy="366712"/>
          </a:xfrm>
          <a:prstGeom prst="actionButtonBlank">
            <a:avLst/>
          </a:prstGeom>
          <a:solidFill>
            <a:srgbClr val="FF00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dirty="0" err="1" smtClean="0">
                <a:solidFill>
                  <a:schemeClr val="bg1"/>
                </a:solidFill>
              </a:rPr>
              <a:t>Hracie</a:t>
            </a:r>
            <a:r>
              <a:rPr lang="cs-CZ" sz="1800" dirty="0" smtClean="0">
                <a:solidFill>
                  <a:schemeClr val="bg1"/>
                </a:solidFill>
              </a:rPr>
              <a:t> </a:t>
            </a:r>
            <a:r>
              <a:rPr lang="cs-CZ" sz="1800" dirty="0">
                <a:solidFill>
                  <a:schemeClr val="bg1"/>
                </a:solidFill>
              </a:rPr>
              <a:t>pole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97" name="Rectangle 3"/>
          <p:cNvSpPr>
            <a:spLocks noChangeArrowheads="1"/>
          </p:cNvSpPr>
          <p:nvPr/>
        </p:nvSpPr>
        <p:spPr bwMode="auto">
          <a:xfrm>
            <a:off x="250825" y="547688"/>
            <a:ext cx="86423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sk-SK" sz="2800" b="0"/>
          </a:p>
        </p:txBody>
      </p:sp>
      <p:sp>
        <p:nvSpPr>
          <p:cNvPr id="19510" name="Rectangle 21"/>
          <p:cNvSpPr>
            <a:spLocks noChangeArrowheads="1"/>
          </p:cNvSpPr>
          <p:nvPr/>
        </p:nvSpPr>
        <p:spPr bwMode="auto">
          <a:xfrm>
            <a:off x="360363" y="368300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Vieš</a:t>
            </a:r>
            <a:r>
              <a:rPr lang="cs-CZ" sz="36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to? 1000</a:t>
            </a:r>
            <a:endParaRPr lang="cs-CZ" sz="3600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cs-CZ" sz="2800" dirty="0" smtClean="0"/>
              <a:t>Biokatalyzátor je:</a:t>
            </a:r>
            <a:endParaRPr lang="cs-CZ" sz="2800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39778" y="2228850"/>
            <a:ext cx="5942060" cy="576263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a) </a:t>
            </a:r>
            <a:r>
              <a:rPr lang="cs-CZ" sz="2400" dirty="0" smtClean="0">
                <a:solidFill>
                  <a:schemeClr val="bg1"/>
                </a:solidFill>
              </a:rPr>
              <a:t>katalyzátor </a:t>
            </a:r>
            <a:r>
              <a:rPr lang="cs-CZ" sz="2400" dirty="0" err="1" smtClean="0">
                <a:solidFill>
                  <a:schemeClr val="bg1"/>
                </a:solidFill>
              </a:rPr>
              <a:t>pri</a:t>
            </a:r>
            <a:r>
              <a:rPr lang="cs-CZ" sz="2400" dirty="0" smtClean="0">
                <a:solidFill>
                  <a:schemeClr val="bg1"/>
                </a:solidFill>
              </a:rPr>
              <a:t> biologických </a:t>
            </a:r>
            <a:r>
              <a:rPr lang="cs-CZ" sz="2400" dirty="0" err="1" smtClean="0">
                <a:solidFill>
                  <a:schemeClr val="bg1"/>
                </a:solidFill>
              </a:rPr>
              <a:t>dejoch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39778" y="3192463"/>
            <a:ext cx="5942060" cy="576262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b) </a:t>
            </a:r>
            <a:r>
              <a:rPr lang="cs-CZ" sz="2400" dirty="0" smtClean="0">
                <a:solidFill>
                  <a:schemeClr val="bg1"/>
                </a:solidFill>
              </a:rPr>
              <a:t>katalyzátor v aute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39778" y="4157663"/>
            <a:ext cx="5949997" cy="576262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 smtClean="0">
                <a:solidFill>
                  <a:schemeClr val="bg1"/>
                </a:solidFill>
              </a:rPr>
              <a:t>c)katalyzátor </a:t>
            </a:r>
            <a:r>
              <a:rPr lang="cs-CZ" sz="2400" dirty="0" err="1" smtClean="0">
                <a:solidFill>
                  <a:schemeClr val="bg1"/>
                </a:solidFill>
              </a:rPr>
              <a:t>pri</a:t>
            </a:r>
            <a:r>
              <a:rPr lang="cs-CZ" sz="2400" dirty="0" smtClean="0">
                <a:solidFill>
                  <a:schemeClr val="bg1"/>
                </a:solidFill>
              </a:rPr>
              <a:t> chemických </a:t>
            </a:r>
            <a:r>
              <a:rPr lang="cs-CZ" sz="2400" dirty="0" err="1" smtClean="0">
                <a:solidFill>
                  <a:schemeClr val="bg1"/>
                </a:solidFill>
              </a:rPr>
              <a:t>reakciách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5851" y="2062162"/>
            <a:ext cx="755649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sk-SK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5246687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308927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39778" y="5246687"/>
            <a:ext cx="5949997" cy="576263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d) </a:t>
            </a:r>
            <a:r>
              <a:rPr lang="cs-CZ" sz="2400" dirty="0" smtClean="0">
                <a:solidFill>
                  <a:schemeClr val="bg1"/>
                </a:solidFill>
              </a:rPr>
              <a:t>katalyzátor </a:t>
            </a:r>
            <a:r>
              <a:rPr lang="cs-CZ" sz="2400" dirty="0" err="1" smtClean="0">
                <a:solidFill>
                  <a:schemeClr val="bg1"/>
                </a:solidFill>
              </a:rPr>
              <a:t>pri</a:t>
            </a:r>
            <a:r>
              <a:rPr lang="cs-CZ" sz="2400" dirty="0" smtClean="0">
                <a:solidFill>
                  <a:schemeClr val="bg1"/>
                </a:solidFill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</a:rPr>
              <a:t>fyzikálnych</a:t>
            </a:r>
            <a:r>
              <a:rPr lang="cs-CZ" sz="2400" dirty="0" smtClean="0">
                <a:solidFill>
                  <a:schemeClr val="bg1"/>
                </a:solidFill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</a:rPr>
              <a:t>dejoch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41814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13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0" y="6265863"/>
            <a:ext cx="1979612" cy="366712"/>
          </a:xfrm>
          <a:prstGeom prst="actionButtonBlank">
            <a:avLst/>
          </a:prstGeom>
          <a:solidFill>
            <a:srgbClr val="FF00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dirty="0" err="1" smtClean="0">
                <a:solidFill>
                  <a:schemeClr val="bg1"/>
                </a:solidFill>
              </a:rPr>
              <a:t>Hracie</a:t>
            </a:r>
            <a:r>
              <a:rPr lang="cs-CZ" sz="1800" dirty="0" smtClean="0">
                <a:solidFill>
                  <a:schemeClr val="bg1"/>
                </a:solidFill>
              </a:rPr>
              <a:t> </a:t>
            </a:r>
            <a:r>
              <a:rPr lang="cs-CZ" sz="1800" dirty="0">
                <a:solidFill>
                  <a:schemeClr val="bg1"/>
                </a:solidFill>
              </a:rPr>
              <a:t>pole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7" name="Rectangle 21"/>
          <p:cNvSpPr>
            <a:spLocks noChangeArrowheads="1"/>
          </p:cNvSpPr>
          <p:nvPr/>
        </p:nvSpPr>
        <p:spPr bwMode="auto">
          <a:xfrm>
            <a:off x="360363" y="368300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Vieš</a:t>
            </a:r>
            <a:r>
              <a:rPr lang="cs-CZ" sz="36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to? 2000</a:t>
            </a:r>
            <a:endParaRPr lang="cs-CZ" sz="3600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cs-CZ" sz="2800" dirty="0" err="1" smtClean="0"/>
              <a:t>Horenie</a:t>
            </a:r>
            <a:r>
              <a:rPr lang="cs-CZ" sz="2800" dirty="0" smtClean="0"/>
              <a:t> je:</a:t>
            </a:r>
            <a:endParaRPr lang="cs-CZ" sz="2800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43788" y="4089400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sk-SK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45375" y="5154612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43787" y="2033587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58814" y="5130800"/>
            <a:ext cx="5832475" cy="576263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d) </a:t>
            </a:r>
            <a:r>
              <a:rPr lang="cs-CZ" sz="2400" dirty="0" smtClean="0">
                <a:solidFill>
                  <a:schemeClr val="bg1"/>
                </a:solidFill>
              </a:rPr>
              <a:t>biologický proces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45375" y="3124200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12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0" y="6265863"/>
            <a:ext cx="1979612" cy="366712"/>
          </a:xfrm>
          <a:prstGeom prst="actionButtonBlank">
            <a:avLst/>
          </a:prstGeom>
          <a:solidFill>
            <a:srgbClr val="FF00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dirty="0" err="1" smtClean="0">
                <a:solidFill>
                  <a:schemeClr val="bg1"/>
                </a:solidFill>
              </a:rPr>
              <a:t>Hracie</a:t>
            </a:r>
            <a:r>
              <a:rPr lang="cs-CZ" sz="1800" dirty="0" smtClean="0">
                <a:solidFill>
                  <a:schemeClr val="bg1"/>
                </a:solidFill>
              </a:rPr>
              <a:t> </a:t>
            </a:r>
            <a:r>
              <a:rPr lang="cs-CZ" sz="1800" dirty="0">
                <a:solidFill>
                  <a:schemeClr val="bg1"/>
                </a:solidFill>
              </a:rPr>
              <a:t>pole</a:t>
            </a:r>
          </a:p>
        </p:txBody>
      </p:sp>
      <p:sp>
        <p:nvSpPr>
          <p:cNvPr id="14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66752" y="2160587"/>
            <a:ext cx="5824537" cy="576263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a</a:t>
            </a:r>
            <a:r>
              <a:rPr lang="cs-CZ" dirty="0">
                <a:solidFill>
                  <a:schemeClr val="bg1"/>
                </a:solidFill>
              </a:rPr>
              <a:t>) </a:t>
            </a:r>
            <a:r>
              <a:rPr lang="cs-CZ" sz="2400" dirty="0" err="1" smtClean="0">
                <a:solidFill>
                  <a:schemeClr val="bg1"/>
                </a:solidFill>
              </a:rPr>
              <a:t>reakcia</a:t>
            </a:r>
            <a:r>
              <a:rPr lang="cs-CZ" sz="2400" dirty="0" smtClean="0">
                <a:solidFill>
                  <a:schemeClr val="bg1"/>
                </a:solidFill>
              </a:rPr>
              <a:t>, </a:t>
            </a:r>
            <a:r>
              <a:rPr lang="cs-CZ" sz="2400" dirty="0" err="1" smtClean="0">
                <a:solidFill>
                  <a:schemeClr val="bg1"/>
                </a:solidFill>
              </a:rPr>
              <a:t>pri</a:t>
            </a:r>
            <a:r>
              <a:rPr lang="cs-CZ" sz="2400" dirty="0" smtClean="0">
                <a:solidFill>
                  <a:schemeClr val="bg1"/>
                </a:solidFill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</a:rPr>
              <a:t>ktorej</a:t>
            </a:r>
            <a:r>
              <a:rPr lang="cs-CZ" sz="2400" dirty="0" smtClean="0">
                <a:solidFill>
                  <a:schemeClr val="bg1"/>
                </a:solidFill>
              </a:rPr>
              <a:t> vzniká </a:t>
            </a:r>
            <a:r>
              <a:rPr lang="cs-CZ" sz="2400" dirty="0" err="1" smtClean="0">
                <a:solidFill>
                  <a:schemeClr val="bg1"/>
                </a:solidFill>
              </a:rPr>
              <a:t>popol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15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66752" y="3124200"/>
            <a:ext cx="5824537" cy="576262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b) </a:t>
            </a:r>
            <a:r>
              <a:rPr lang="cs-CZ" sz="2400" dirty="0" err="1" smtClean="0">
                <a:solidFill>
                  <a:schemeClr val="bg1"/>
                </a:solidFill>
              </a:rPr>
              <a:t>fyzikálna</a:t>
            </a:r>
            <a:r>
              <a:rPr lang="cs-CZ" sz="2400" dirty="0" smtClean="0">
                <a:solidFill>
                  <a:schemeClr val="bg1"/>
                </a:solidFill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</a:rPr>
              <a:t>reakcia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16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58814" y="4089400"/>
            <a:ext cx="5832475" cy="576262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c) </a:t>
            </a:r>
            <a:r>
              <a:rPr lang="cs-CZ" dirty="0" err="1" smtClean="0">
                <a:solidFill>
                  <a:schemeClr val="bg1"/>
                </a:solidFill>
              </a:rPr>
              <a:t>reakcia</a:t>
            </a:r>
            <a:r>
              <a:rPr lang="cs-CZ" dirty="0" smtClean="0">
                <a:solidFill>
                  <a:schemeClr val="bg1"/>
                </a:solidFill>
              </a:rPr>
              <a:t>, </a:t>
            </a:r>
            <a:r>
              <a:rPr lang="cs-CZ" dirty="0" err="1" smtClean="0">
                <a:solidFill>
                  <a:schemeClr val="bg1"/>
                </a:solidFill>
              </a:rPr>
              <a:t>pri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ktorej</a:t>
            </a:r>
            <a:r>
              <a:rPr lang="cs-CZ" dirty="0" smtClean="0">
                <a:solidFill>
                  <a:schemeClr val="bg1"/>
                </a:solidFill>
              </a:rPr>
              <a:t> vzniká </a:t>
            </a:r>
            <a:r>
              <a:rPr lang="cs-CZ" dirty="0" err="1" smtClean="0">
                <a:solidFill>
                  <a:schemeClr val="bg1"/>
                </a:solidFill>
              </a:rPr>
              <a:t>svetlo</a:t>
            </a:r>
            <a:r>
              <a:rPr lang="cs-CZ" dirty="0" smtClean="0">
                <a:solidFill>
                  <a:schemeClr val="bg1"/>
                </a:solidFill>
              </a:rPr>
              <a:t> a teplo</a:t>
            </a:r>
            <a:endParaRPr lang="cs-CZ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051" name="AutoShape 49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4375" y="1123950"/>
            <a:ext cx="2011363" cy="1044575"/>
          </a:xfrm>
          <a:prstGeom prst="actionButtonBlank">
            <a:avLst/>
          </a:prstGeom>
          <a:solidFill>
            <a:srgbClr val="FF00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/>
              <a:t>1000</a:t>
            </a:r>
          </a:p>
        </p:txBody>
      </p:sp>
      <p:sp>
        <p:nvSpPr>
          <p:cNvPr id="280058" name="AutoShape 50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25738" y="1123950"/>
            <a:ext cx="2011362" cy="1044575"/>
          </a:xfrm>
          <a:prstGeom prst="actionButtonBlank">
            <a:avLst/>
          </a:prstGeom>
          <a:solidFill>
            <a:srgbClr val="FF99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/>
              <a:t>1000</a:t>
            </a:r>
          </a:p>
        </p:txBody>
      </p:sp>
      <p:sp>
        <p:nvSpPr>
          <p:cNvPr id="280059" name="AutoShape 50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46625" y="1123950"/>
            <a:ext cx="2011363" cy="1044575"/>
          </a:xfrm>
          <a:prstGeom prst="actionButtonBlank">
            <a:avLst/>
          </a:prstGeom>
          <a:solidFill>
            <a:srgbClr val="FFFF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/>
              <a:t>1000</a:t>
            </a:r>
          </a:p>
        </p:txBody>
      </p:sp>
      <p:sp>
        <p:nvSpPr>
          <p:cNvPr id="280060" name="AutoShape 50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57988" y="1123950"/>
            <a:ext cx="2011362" cy="1044575"/>
          </a:xfrm>
          <a:prstGeom prst="actionButtonBlank">
            <a:avLst/>
          </a:prstGeom>
          <a:solidFill>
            <a:srgbClr val="00FF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/>
              <a:t>1000</a:t>
            </a:r>
          </a:p>
        </p:txBody>
      </p:sp>
      <p:sp>
        <p:nvSpPr>
          <p:cNvPr id="280062" name="AutoShape 51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4375" y="2024063"/>
            <a:ext cx="2011363" cy="1044575"/>
          </a:xfrm>
          <a:prstGeom prst="actionButtonBlank">
            <a:avLst/>
          </a:prstGeom>
          <a:solidFill>
            <a:srgbClr val="FF00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/>
              <a:t>2000</a:t>
            </a:r>
          </a:p>
        </p:txBody>
      </p:sp>
      <p:sp>
        <p:nvSpPr>
          <p:cNvPr id="280063" name="AutoShape 51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25738" y="2024063"/>
            <a:ext cx="2011362" cy="1044575"/>
          </a:xfrm>
          <a:prstGeom prst="actionButtonBlank">
            <a:avLst/>
          </a:prstGeom>
          <a:solidFill>
            <a:srgbClr val="FF99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/>
              <a:t>2000</a:t>
            </a:r>
          </a:p>
        </p:txBody>
      </p:sp>
      <p:sp>
        <p:nvSpPr>
          <p:cNvPr id="280064" name="AutoShape 51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46625" y="2024063"/>
            <a:ext cx="2011363" cy="1044575"/>
          </a:xfrm>
          <a:prstGeom prst="actionButtonBlank">
            <a:avLst/>
          </a:prstGeom>
          <a:solidFill>
            <a:srgbClr val="FFFF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/>
              <a:t>2000</a:t>
            </a:r>
          </a:p>
        </p:txBody>
      </p:sp>
      <p:sp>
        <p:nvSpPr>
          <p:cNvPr id="280065" name="AutoShape 51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62750" y="2024063"/>
            <a:ext cx="2011363" cy="1044575"/>
          </a:xfrm>
          <a:prstGeom prst="actionButtonBlank">
            <a:avLst/>
          </a:prstGeom>
          <a:solidFill>
            <a:srgbClr val="00FF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/>
              <a:t>2000</a:t>
            </a:r>
          </a:p>
        </p:txBody>
      </p:sp>
      <p:sp>
        <p:nvSpPr>
          <p:cNvPr id="280067" name="AutoShape 515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4375" y="2924175"/>
            <a:ext cx="2011363" cy="1044575"/>
          </a:xfrm>
          <a:prstGeom prst="actionButtonBlank">
            <a:avLst/>
          </a:prstGeom>
          <a:solidFill>
            <a:srgbClr val="FF00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/>
              <a:t>3000</a:t>
            </a:r>
          </a:p>
        </p:txBody>
      </p:sp>
      <p:sp>
        <p:nvSpPr>
          <p:cNvPr id="280068" name="AutoShape 516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25738" y="2924175"/>
            <a:ext cx="2011362" cy="1044575"/>
          </a:xfrm>
          <a:prstGeom prst="actionButtonBlank">
            <a:avLst/>
          </a:prstGeom>
          <a:solidFill>
            <a:srgbClr val="FF99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/>
              <a:t>3000</a:t>
            </a:r>
          </a:p>
        </p:txBody>
      </p:sp>
      <p:sp>
        <p:nvSpPr>
          <p:cNvPr id="280069" name="AutoShape 517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41863" y="2924175"/>
            <a:ext cx="2011362" cy="1044575"/>
          </a:xfrm>
          <a:prstGeom prst="actionButtonBlank">
            <a:avLst/>
          </a:prstGeom>
          <a:solidFill>
            <a:srgbClr val="FFFF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/>
              <a:t>3000</a:t>
            </a:r>
          </a:p>
        </p:txBody>
      </p:sp>
      <p:sp>
        <p:nvSpPr>
          <p:cNvPr id="280070" name="AutoShape 518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62750" y="2924175"/>
            <a:ext cx="2011363" cy="1044575"/>
          </a:xfrm>
          <a:prstGeom prst="actionButtonBlank">
            <a:avLst/>
          </a:prstGeom>
          <a:solidFill>
            <a:srgbClr val="00FF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/>
              <a:t>3000</a:t>
            </a:r>
          </a:p>
        </p:txBody>
      </p:sp>
      <p:sp>
        <p:nvSpPr>
          <p:cNvPr id="280072" name="AutoShape 520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4375" y="3824288"/>
            <a:ext cx="2011363" cy="1044575"/>
          </a:xfrm>
          <a:prstGeom prst="actionButtonBlank">
            <a:avLst/>
          </a:prstGeom>
          <a:solidFill>
            <a:srgbClr val="FF00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/>
              <a:t>4000</a:t>
            </a:r>
          </a:p>
        </p:txBody>
      </p:sp>
      <p:sp>
        <p:nvSpPr>
          <p:cNvPr id="280073" name="AutoShape 521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25738" y="3824288"/>
            <a:ext cx="2011362" cy="1044575"/>
          </a:xfrm>
          <a:prstGeom prst="actionButtonBlank">
            <a:avLst/>
          </a:prstGeom>
          <a:solidFill>
            <a:srgbClr val="FF99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/>
              <a:t>4000</a:t>
            </a:r>
          </a:p>
        </p:txBody>
      </p:sp>
      <p:sp>
        <p:nvSpPr>
          <p:cNvPr id="280074" name="AutoShape 522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46625" y="3824288"/>
            <a:ext cx="2011363" cy="1044575"/>
          </a:xfrm>
          <a:prstGeom prst="actionButtonBlank">
            <a:avLst/>
          </a:prstGeom>
          <a:solidFill>
            <a:srgbClr val="FFFF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/>
              <a:t>4000</a:t>
            </a:r>
          </a:p>
        </p:txBody>
      </p:sp>
      <p:sp>
        <p:nvSpPr>
          <p:cNvPr id="280075" name="AutoShape 523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62750" y="3824288"/>
            <a:ext cx="2011363" cy="1044575"/>
          </a:xfrm>
          <a:prstGeom prst="actionButtonBlank">
            <a:avLst/>
          </a:prstGeom>
          <a:solidFill>
            <a:srgbClr val="00FF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/>
              <a:t>4000</a:t>
            </a:r>
          </a:p>
        </p:txBody>
      </p:sp>
      <p:sp>
        <p:nvSpPr>
          <p:cNvPr id="280077" name="AutoShape 525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4375" y="4724400"/>
            <a:ext cx="2011363" cy="1044575"/>
          </a:xfrm>
          <a:prstGeom prst="actionButtonBlank">
            <a:avLst/>
          </a:prstGeom>
          <a:solidFill>
            <a:srgbClr val="FF00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/>
              <a:t>5000</a:t>
            </a:r>
          </a:p>
        </p:txBody>
      </p:sp>
      <p:sp>
        <p:nvSpPr>
          <p:cNvPr id="280078" name="AutoShape 526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25738" y="4724400"/>
            <a:ext cx="2011362" cy="1044575"/>
          </a:xfrm>
          <a:prstGeom prst="actionButtonBlank">
            <a:avLst/>
          </a:prstGeom>
          <a:solidFill>
            <a:srgbClr val="FF99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/>
              <a:t>5000</a:t>
            </a:r>
          </a:p>
        </p:txBody>
      </p:sp>
      <p:sp>
        <p:nvSpPr>
          <p:cNvPr id="280079" name="AutoShape 527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41863" y="4724400"/>
            <a:ext cx="2011362" cy="1044575"/>
          </a:xfrm>
          <a:prstGeom prst="actionButtonBlank">
            <a:avLst/>
          </a:prstGeom>
          <a:solidFill>
            <a:srgbClr val="FFFF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/>
              <a:t>5000</a:t>
            </a:r>
          </a:p>
        </p:txBody>
      </p:sp>
      <p:sp>
        <p:nvSpPr>
          <p:cNvPr id="280080" name="AutoShape 528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62750" y="4724400"/>
            <a:ext cx="2011363" cy="1044575"/>
          </a:xfrm>
          <a:prstGeom prst="actionButtonBlank">
            <a:avLst/>
          </a:prstGeom>
          <a:solidFill>
            <a:srgbClr val="00FF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/>
              <a:t>5000</a:t>
            </a:r>
          </a:p>
        </p:txBody>
      </p:sp>
      <p:sp>
        <p:nvSpPr>
          <p:cNvPr id="280082" name="AutoShape 5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14375" y="260350"/>
            <a:ext cx="2011363" cy="1044575"/>
          </a:xfrm>
          <a:prstGeom prst="actionButtonBlank">
            <a:avLst/>
          </a:prstGeom>
          <a:solidFill>
            <a:srgbClr val="FF00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dirty="0" err="1" smtClean="0"/>
              <a:t>Čo</a:t>
            </a:r>
            <a:r>
              <a:rPr lang="cs-CZ" dirty="0" smtClean="0"/>
              <a:t> si </a:t>
            </a:r>
            <a:r>
              <a:rPr lang="cs-CZ" dirty="0" err="1" smtClean="0"/>
              <a:t>pamätáme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zo</a:t>
            </a:r>
            <a:r>
              <a:rPr lang="cs-CZ" dirty="0" smtClean="0"/>
              <a:t> 6. </a:t>
            </a:r>
            <a:r>
              <a:rPr lang="cs-CZ" dirty="0" err="1" smtClean="0"/>
              <a:t>ročníka</a:t>
            </a:r>
            <a:endParaRPr lang="cs-CZ" dirty="0" smtClean="0"/>
          </a:p>
        </p:txBody>
      </p:sp>
      <p:sp>
        <p:nvSpPr>
          <p:cNvPr id="280083" name="AutoShape 53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30500" y="260350"/>
            <a:ext cx="2011363" cy="1044575"/>
          </a:xfrm>
          <a:prstGeom prst="actionButtonBlank">
            <a:avLst/>
          </a:prstGeom>
          <a:solidFill>
            <a:srgbClr val="FF99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dirty="0" smtClean="0"/>
              <a:t>Chemické </a:t>
            </a:r>
          </a:p>
          <a:p>
            <a:r>
              <a:rPr lang="cs-CZ" dirty="0" err="1" smtClean="0"/>
              <a:t>reakcie</a:t>
            </a:r>
            <a:endParaRPr lang="cs-CZ" dirty="0" smtClean="0"/>
          </a:p>
        </p:txBody>
      </p:sp>
      <p:sp>
        <p:nvSpPr>
          <p:cNvPr id="280084" name="AutoShape 53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46625" y="260350"/>
            <a:ext cx="2011363" cy="1044575"/>
          </a:xfrm>
          <a:prstGeom prst="actionButtonBlank">
            <a:avLst/>
          </a:prstGeom>
          <a:solidFill>
            <a:srgbClr val="FFFF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dirty="0" err="1" smtClean="0"/>
              <a:t>Zmeny</a:t>
            </a:r>
            <a:r>
              <a:rPr lang="cs-CZ" dirty="0" smtClean="0"/>
              <a:t> </a:t>
            </a:r>
            <a:r>
              <a:rPr lang="cs-CZ" dirty="0" err="1" smtClean="0"/>
              <a:t>pri</a:t>
            </a:r>
            <a:r>
              <a:rPr lang="cs-CZ" dirty="0" smtClean="0"/>
              <a:t> </a:t>
            </a:r>
          </a:p>
          <a:p>
            <a:r>
              <a:rPr lang="cs-CZ" dirty="0" smtClean="0"/>
              <a:t>chemických </a:t>
            </a:r>
          </a:p>
          <a:p>
            <a:r>
              <a:rPr lang="cs-CZ" dirty="0" err="1" smtClean="0"/>
              <a:t>reakciách</a:t>
            </a:r>
            <a:endParaRPr lang="cs-CZ" dirty="0"/>
          </a:p>
        </p:txBody>
      </p:sp>
      <p:sp>
        <p:nvSpPr>
          <p:cNvPr id="280085" name="AutoShape 53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57988" y="260350"/>
            <a:ext cx="2011362" cy="1044575"/>
          </a:xfrm>
          <a:prstGeom prst="actionButtonBlank">
            <a:avLst/>
          </a:prstGeom>
          <a:solidFill>
            <a:srgbClr val="00FF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dirty="0" err="1" smtClean="0"/>
              <a:t>Vieš</a:t>
            </a:r>
            <a:r>
              <a:rPr lang="cs-CZ" dirty="0" smtClean="0"/>
              <a:t> to?</a:t>
            </a:r>
            <a:endParaRPr lang="cs-CZ" dirty="0"/>
          </a:p>
        </p:txBody>
      </p:sp>
      <p:sp>
        <p:nvSpPr>
          <p:cNvPr id="3104" name="AutoShape 5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24175" y="6086475"/>
            <a:ext cx="3160713" cy="488950"/>
          </a:xfrm>
          <a:prstGeom prst="actionButtonBlank">
            <a:avLst/>
          </a:prstGeom>
          <a:solidFill>
            <a:srgbClr val="FF0000"/>
          </a:solidFill>
          <a:ln w="25400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dirty="0" err="1" smtClean="0"/>
              <a:t>Hracie</a:t>
            </a:r>
            <a:r>
              <a:rPr lang="cs-CZ" dirty="0" smtClean="0"/>
              <a:t> </a:t>
            </a:r>
            <a:r>
              <a:rPr lang="cs-CZ" dirty="0"/>
              <a:t>pole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0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800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800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800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5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80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2800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800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800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5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800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280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80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2800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5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800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280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80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280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800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2800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2800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2800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800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2800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2800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2800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800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2800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2800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2800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800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800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800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800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800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2800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2800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2800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800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2800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2800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2800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800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000" fill="hold"/>
                                        <p:tgtEl>
                                          <p:spTgt spid="2800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2800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2800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9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800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2000" fill="hold"/>
                                        <p:tgtEl>
                                          <p:spTgt spid="2800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2800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2800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800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2800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2800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2800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2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800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2000" fill="hold"/>
                                        <p:tgtEl>
                                          <p:spTgt spid="2800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2800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2800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3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80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280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280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2800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800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2000" fill="hold"/>
                                        <p:tgtEl>
                                          <p:spTgt spid="2800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2800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2800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800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2000" fill="hold"/>
                                        <p:tgtEl>
                                          <p:spTgt spid="2800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2800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2800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7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800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2000" fill="hold"/>
                                        <p:tgtEl>
                                          <p:spTgt spid="2800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2800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2800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80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2000" fill="hold"/>
                                        <p:tgtEl>
                                          <p:spTgt spid="2800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2800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2800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800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2000" fill="hold"/>
                                        <p:tgtEl>
                                          <p:spTgt spid="2800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40" dur="2000" fill="hold"/>
                                        <p:tgtEl>
                                          <p:spTgt spid="2800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2000" fill="hold"/>
                                        <p:tgtEl>
                                          <p:spTgt spid="2800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80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800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2000" fill="hold"/>
                                        <p:tgtEl>
                                          <p:spTgt spid="2800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47" dur="2000" fill="hold"/>
                                        <p:tgtEl>
                                          <p:spTgt spid="2800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2000" fill="hold"/>
                                        <p:tgtEl>
                                          <p:spTgt spid="2800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82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2800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2000" fill="hold"/>
                                        <p:tgtEl>
                                          <p:spTgt spid="2800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54" dur="2000" fill="hold"/>
                                        <p:tgtEl>
                                          <p:spTgt spid="2800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2000" fill="hold"/>
                                        <p:tgtEl>
                                          <p:spTgt spid="2800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83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280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2000" fill="hold"/>
                                        <p:tgtEl>
                                          <p:spTgt spid="2800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2800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2000" fill="hold"/>
                                        <p:tgtEl>
                                          <p:spTgt spid="2800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84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2800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2000" fill="hold"/>
                                        <p:tgtEl>
                                          <p:spTgt spid="2800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68" dur="2000" fill="hold"/>
                                        <p:tgtEl>
                                          <p:spTgt spid="2800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2000" fill="hold"/>
                                        <p:tgtEl>
                                          <p:spTgt spid="2800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85"/>
                  </p:tgtEl>
                </p:cond>
              </p:nextCondLst>
            </p:seq>
          </p:childTnLst>
        </p:cTn>
      </p:par>
    </p:tnLst>
    <p:bldLst>
      <p:bldP spid="280051" grpId="0" animBg="1"/>
      <p:bldP spid="280058" grpId="0" animBg="1"/>
      <p:bldP spid="280059" grpId="0" animBg="1"/>
      <p:bldP spid="280060" grpId="0" animBg="1"/>
      <p:bldP spid="280062" grpId="0" animBg="1"/>
      <p:bldP spid="280063" grpId="0" animBg="1"/>
      <p:bldP spid="280064" grpId="0" animBg="1"/>
      <p:bldP spid="280065" grpId="0" animBg="1"/>
      <p:bldP spid="280067" grpId="0" animBg="1"/>
      <p:bldP spid="280068" grpId="0" animBg="1"/>
      <p:bldP spid="280069" grpId="0" animBg="1"/>
      <p:bldP spid="280070" grpId="0" animBg="1"/>
      <p:bldP spid="280072" grpId="0" animBg="1"/>
      <p:bldP spid="280073" grpId="0" animBg="1"/>
      <p:bldP spid="280074" grpId="0" animBg="1"/>
      <p:bldP spid="280075" grpId="0" animBg="1"/>
      <p:bldP spid="280077" grpId="0" animBg="1"/>
      <p:bldP spid="280078" grpId="0" animBg="1"/>
      <p:bldP spid="280079" grpId="0" animBg="1"/>
      <p:bldP spid="280080" grpId="0" animBg="1"/>
      <p:bldP spid="280082" grpId="0" animBg="1"/>
      <p:bldP spid="280083" grpId="0" animBg="1"/>
      <p:bldP spid="280084" grpId="0" animBg="1"/>
      <p:bldP spid="28008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44" name="Rectangle 21"/>
          <p:cNvSpPr>
            <a:spLocks noChangeArrowheads="1"/>
          </p:cNvSpPr>
          <p:nvPr/>
        </p:nvSpPr>
        <p:spPr bwMode="auto">
          <a:xfrm>
            <a:off x="360363" y="368300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Vieš</a:t>
            </a:r>
            <a:r>
              <a:rPr lang="cs-CZ" sz="36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to? 3000</a:t>
            </a:r>
            <a:endParaRPr lang="cs-CZ" sz="3600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cs-CZ" sz="2800" dirty="0" err="1" smtClean="0"/>
              <a:t>Ktorým</a:t>
            </a:r>
            <a:r>
              <a:rPr lang="cs-CZ" sz="2800" dirty="0" smtClean="0"/>
              <a:t> </a:t>
            </a:r>
            <a:r>
              <a:rPr lang="cs-CZ" sz="2800" dirty="0" err="1" smtClean="0"/>
              <a:t>hasiacim</a:t>
            </a:r>
            <a:r>
              <a:rPr lang="cs-CZ" sz="2800" dirty="0" smtClean="0"/>
              <a:t> </a:t>
            </a:r>
            <a:r>
              <a:rPr lang="cs-CZ" sz="2800" dirty="0" err="1" smtClean="0"/>
              <a:t>prístrojom</a:t>
            </a:r>
            <a:r>
              <a:rPr lang="cs-CZ" sz="2800" dirty="0" smtClean="0"/>
              <a:t> </a:t>
            </a:r>
            <a:r>
              <a:rPr lang="cs-CZ" sz="2800" dirty="0" err="1" smtClean="0"/>
              <a:t>môžeme</a:t>
            </a:r>
            <a:r>
              <a:rPr lang="cs-CZ" sz="2800" dirty="0" smtClean="0"/>
              <a:t> </a:t>
            </a:r>
            <a:r>
              <a:rPr lang="cs-CZ" sz="2800" dirty="0" err="1" smtClean="0"/>
              <a:t>hasiť</a:t>
            </a:r>
            <a:r>
              <a:rPr lang="cs-CZ" sz="2800" dirty="0" smtClean="0"/>
              <a:t> </a:t>
            </a:r>
            <a:r>
              <a:rPr lang="cs-CZ" sz="2800" dirty="0" err="1" smtClean="0"/>
              <a:t>zariadenia</a:t>
            </a:r>
            <a:r>
              <a:rPr lang="cs-CZ" sz="2800" dirty="0" smtClean="0"/>
              <a:t> pod </a:t>
            </a:r>
            <a:r>
              <a:rPr lang="cs-CZ" sz="2800" dirty="0" err="1" smtClean="0"/>
              <a:t>elektricým</a:t>
            </a:r>
            <a:r>
              <a:rPr lang="cs-CZ" sz="2800" dirty="0" smtClean="0"/>
              <a:t> </a:t>
            </a:r>
            <a:r>
              <a:rPr lang="cs-CZ" sz="2800" dirty="0" err="1" smtClean="0"/>
              <a:t>prúdom</a:t>
            </a:r>
            <a:r>
              <a:rPr lang="cs-CZ" sz="2800" dirty="0" smtClean="0"/>
              <a:t>?</a:t>
            </a:r>
            <a:endParaRPr lang="cs-CZ" sz="2800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49317" y="2005013"/>
            <a:ext cx="5988132" cy="576262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a) </a:t>
            </a:r>
            <a:r>
              <a:rPr lang="cs-CZ" sz="2400" dirty="0" smtClean="0">
                <a:solidFill>
                  <a:schemeClr val="bg1"/>
                </a:solidFill>
              </a:rPr>
              <a:t>vodným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49317" y="2968625"/>
            <a:ext cx="5988132" cy="576263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b</a:t>
            </a:r>
            <a:r>
              <a:rPr lang="cs-CZ" sz="2400" dirty="0" smtClean="0">
                <a:solidFill>
                  <a:schemeClr val="bg1"/>
                </a:solidFill>
              </a:rPr>
              <a:t>) </a:t>
            </a:r>
            <a:r>
              <a:rPr lang="cs-CZ" sz="2400" dirty="0" err="1" smtClean="0">
                <a:solidFill>
                  <a:schemeClr val="bg1"/>
                </a:solidFill>
              </a:rPr>
              <a:t>penovým</a:t>
            </a:r>
            <a:endParaRPr lang="cs-CZ" sz="2400" baseline="30000" dirty="0">
              <a:solidFill>
                <a:schemeClr val="bg1"/>
              </a:solidFill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49317" y="3933825"/>
            <a:ext cx="5988132" cy="576263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c) </a:t>
            </a:r>
            <a:r>
              <a:rPr lang="cs-CZ" sz="2400" dirty="0" err="1" smtClean="0">
                <a:solidFill>
                  <a:schemeClr val="bg1"/>
                </a:solidFill>
              </a:rPr>
              <a:t>žiadnym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8004176" y="5022850"/>
            <a:ext cx="755649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sk-SK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8004175" y="2865437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8002587" y="190182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49317" y="4999038"/>
            <a:ext cx="5988132" cy="576262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d)</a:t>
            </a:r>
            <a:r>
              <a:rPr lang="cs-CZ" sz="1700" dirty="0">
                <a:solidFill>
                  <a:schemeClr val="bg1"/>
                </a:solidFill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</a:rPr>
              <a:t>snehovým</a:t>
            </a:r>
            <a:endParaRPr lang="cs-CZ" sz="1700" dirty="0">
              <a:solidFill>
                <a:schemeClr val="bg1"/>
              </a:solidFill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8004175" y="3957637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12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0" y="6265863"/>
            <a:ext cx="1979612" cy="366712"/>
          </a:xfrm>
          <a:prstGeom prst="actionButtonBlank">
            <a:avLst/>
          </a:prstGeom>
          <a:solidFill>
            <a:srgbClr val="FF00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dirty="0" err="1" smtClean="0">
                <a:solidFill>
                  <a:schemeClr val="bg1"/>
                </a:solidFill>
              </a:rPr>
              <a:t>Hracie</a:t>
            </a:r>
            <a:r>
              <a:rPr lang="cs-CZ" sz="1800" dirty="0" smtClean="0">
                <a:solidFill>
                  <a:schemeClr val="bg1"/>
                </a:solidFill>
              </a:rPr>
              <a:t> </a:t>
            </a:r>
            <a:r>
              <a:rPr lang="cs-CZ" sz="1800" dirty="0">
                <a:solidFill>
                  <a:schemeClr val="bg1"/>
                </a:solidFill>
              </a:rPr>
              <a:t>pole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900113" y="5876925"/>
            <a:ext cx="7921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endParaRPr lang="en-US" sz="1800" b="0"/>
          </a:p>
        </p:txBody>
      </p:sp>
      <p:sp>
        <p:nvSpPr>
          <p:cNvPr id="22569" name="Rectangle 21"/>
          <p:cNvSpPr>
            <a:spLocks noChangeArrowheads="1"/>
          </p:cNvSpPr>
          <p:nvPr/>
        </p:nvSpPr>
        <p:spPr bwMode="auto">
          <a:xfrm>
            <a:off x="360363" y="368300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Vieš</a:t>
            </a:r>
            <a:r>
              <a:rPr lang="cs-CZ" sz="36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to? 4000</a:t>
            </a:r>
            <a:endParaRPr lang="cs-CZ" sz="3600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cs-CZ" sz="2800" dirty="0" smtClean="0"/>
              <a:t>Kovový </a:t>
            </a:r>
            <a:r>
              <a:rPr lang="cs-CZ" sz="2800" dirty="0" err="1" smtClean="0"/>
              <a:t>horčík</a:t>
            </a:r>
            <a:r>
              <a:rPr lang="cs-CZ" sz="2800" dirty="0" smtClean="0"/>
              <a:t> po zapálení:</a:t>
            </a:r>
            <a:endParaRPr lang="cs-CZ" sz="2800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2076450"/>
            <a:ext cx="5824537" cy="576263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a) </a:t>
            </a:r>
            <a:r>
              <a:rPr lang="cs-CZ" sz="2400" dirty="0" smtClean="0">
                <a:solidFill>
                  <a:schemeClr val="bg1"/>
                </a:solidFill>
              </a:rPr>
              <a:t>nedá </a:t>
            </a:r>
            <a:r>
              <a:rPr lang="cs-CZ" sz="2400" dirty="0" err="1" smtClean="0">
                <a:solidFill>
                  <a:schemeClr val="bg1"/>
                </a:solidFill>
              </a:rPr>
              <a:t>sa</a:t>
            </a:r>
            <a:r>
              <a:rPr lang="cs-CZ" sz="2400" dirty="0" smtClean="0">
                <a:solidFill>
                  <a:schemeClr val="bg1"/>
                </a:solidFill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</a:rPr>
              <a:t>zapáliť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3040063"/>
            <a:ext cx="5824537" cy="576262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b) </a:t>
            </a:r>
            <a:r>
              <a:rPr lang="cs-CZ" sz="2400" dirty="0" err="1" smtClean="0">
                <a:solidFill>
                  <a:schemeClr val="bg1"/>
                </a:solidFill>
              </a:rPr>
              <a:t>zmení</a:t>
            </a:r>
            <a:r>
              <a:rPr lang="cs-CZ" sz="2400" dirty="0" smtClean="0">
                <a:solidFill>
                  <a:schemeClr val="bg1"/>
                </a:solidFill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</a:rPr>
              <a:t>sa</a:t>
            </a:r>
            <a:r>
              <a:rPr lang="cs-CZ" sz="2400" dirty="0" smtClean="0">
                <a:solidFill>
                  <a:schemeClr val="bg1"/>
                </a:solidFill>
              </a:rPr>
              <a:t> na </a:t>
            </a:r>
            <a:r>
              <a:rPr lang="cs-CZ" sz="2400" dirty="0" err="1" smtClean="0">
                <a:solidFill>
                  <a:schemeClr val="bg1"/>
                </a:solidFill>
              </a:rPr>
              <a:t>kvapalinu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4005263"/>
            <a:ext cx="5832475" cy="576262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 smtClean="0">
                <a:solidFill>
                  <a:schemeClr val="bg1"/>
                </a:solidFill>
              </a:rPr>
              <a:t>c) </a:t>
            </a:r>
            <a:r>
              <a:rPr lang="cs-CZ" sz="2400" dirty="0" err="1" smtClean="0">
                <a:solidFill>
                  <a:schemeClr val="bg1"/>
                </a:solidFill>
              </a:rPr>
              <a:t>horí</a:t>
            </a:r>
            <a:r>
              <a:rPr lang="cs-CZ" sz="2400" dirty="0" smtClean="0">
                <a:solidFill>
                  <a:schemeClr val="bg1"/>
                </a:solidFill>
              </a:rPr>
              <a:t> oslnivým </a:t>
            </a:r>
            <a:r>
              <a:rPr lang="cs-CZ" sz="2400" dirty="0" err="1" smtClean="0">
                <a:solidFill>
                  <a:schemeClr val="bg1"/>
                </a:solidFill>
              </a:rPr>
              <a:t>plameňom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9026" y="3967162"/>
            <a:ext cx="755649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sk-SK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9025" y="1911350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9025" y="293687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5070475"/>
            <a:ext cx="5832475" cy="576263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 smtClean="0">
                <a:solidFill>
                  <a:schemeClr val="bg1"/>
                </a:solidFill>
              </a:rPr>
              <a:t>d) je to </a:t>
            </a:r>
            <a:r>
              <a:rPr lang="cs-CZ" sz="2400" dirty="0" err="1" smtClean="0">
                <a:solidFill>
                  <a:schemeClr val="bg1"/>
                </a:solidFill>
              </a:rPr>
              <a:t>nehorľavá</a:t>
            </a:r>
            <a:r>
              <a:rPr lang="cs-CZ" sz="2400" dirty="0" smtClean="0">
                <a:solidFill>
                  <a:schemeClr val="bg1"/>
                </a:solidFill>
              </a:rPr>
              <a:t> látka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9025" y="503237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13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0" y="6265863"/>
            <a:ext cx="1979612" cy="366712"/>
          </a:xfrm>
          <a:prstGeom prst="actionButtonBlank">
            <a:avLst/>
          </a:prstGeom>
          <a:solidFill>
            <a:srgbClr val="FF00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dirty="0" err="1" smtClean="0">
                <a:solidFill>
                  <a:schemeClr val="bg1"/>
                </a:solidFill>
              </a:rPr>
              <a:t>Hracie</a:t>
            </a:r>
            <a:r>
              <a:rPr lang="cs-CZ" sz="1800" dirty="0" smtClean="0">
                <a:solidFill>
                  <a:schemeClr val="bg1"/>
                </a:solidFill>
              </a:rPr>
              <a:t> </a:t>
            </a:r>
            <a:r>
              <a:rPr lang="cs-CZ" sz="1800" dirty="0">
                <a:solidFill>
                  <a:schemeClr val="bg1"/>
                </a:solidFill>
              </a:rPr>
              <a:t>pole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6" name="Rectangle 21"/>
          <p:cNvSpPr>
            <a:spLocks noChangeArrowheads="1"/>
          </p:cNvSpPr>
          <p:nvPr/>
        </p:nvSpPr>
        <p:spPr bwMode="auto">
          <a:xfrm>
            <a:off x="360363" y="368300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Vieš</a:t>
            </a:r>
            <a:r>
              <a:rPr lang="cs-CZ" sz="36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to? 5000</a:t>
            </a:r>
            <a:endParaRPr lang="cs-CZ" sz="3600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cs-CZ" sz="2800" dirty="0" smtClean="0"/>
              <a:t>Vyber </a:t>
            </a:r>
            <a:r>
              <a:rPr lang="cs-CZ" sz="2800" dirty="0" err="1" smtClean="0"/>
              <a:t>nesprávne</a:t>
            </a:r>
            <a:r>
              <a:rPr lang="cs-CZ" sz="2800" dirty="0" smtClean="0"/>
              <a:t> </a:t>
            </a:r>
            <a:r>
              <a:rPr lang="cs-CZ" sz="2800" dirty="0" err="1" smtClean="0"/>
              <a:t>tvrdenie</a:t>
            </a:r>
            <a:r>
              <a:rPr lang="cs-CZ" sz="2800" dirty="0" smtClean="0"/>
              <a:t>:</a:t>
            </a:r>
            <a:endParaRPr lang="cs-CZ" sz="2800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2419350"/>
            <a:ext cx="6913599" cy="576263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dirty="0" smtClean="0">
                <a:solidFill>
                  <a:schemeClr val="bg1"/>
                </a:solidFill>
              </a:rPr>
              <a:t>a)Katalyzátory </a:t>
            </a:r>
            <a:r>
              <a:rPr lang="cs-CZ" dirty="0" err="1" smtClean="0">
                <a:solidFill>
                  <a:schemeClr val="bg1"/>
                </a:solidFill>
              </a:rPr>
              <a:t>sa</a:t>
            </a:r>
            <a:r>
              <a:rPr lang="cs-CZ" dirty="0" smtClean="0">
                <a:solidFill>
                  <a:schemeClr val="bg1"/>
                </a:solidFill>
              </a:rPr>
              <a:t> sami </a:t>
            </a:r>
            <a:r>
              <a:rPr lang="cs-CZ" dirty="0" err="1" smtClean="0">
                <a:solidFill>
                  <a:schemeClr val="bg1"/>
                </a:solidFill>
              </a:rPr>
              <a:t>nezúčastňujú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chemickej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reakcie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3382963"/>
            <a:ext cx="6913599" cy="576262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b) </a:t>
            </a:r>
            <a:r>
              <a:rPr lang="cs-CZ" sz="2400" dirty="0" smtClean="0">
                <a:solidFill>
                  <a:schemeClr val="bg1"/>
                </a:solidFill>
              </a:rPr>
              <a:t>Katalyzátory </a:t>
            </a:r>
            <a:r>
              <a:rPr lang="cs-CZ" sz="2400" dirty="0" err="1" smtClean="0">
                <a:solidFill>
                  <a:schemeClr val="bg1"/>
                </a:solidFill>
              </a:rPr>
              <a:t>zastavujú</a:t>
            </a:r>
            <a:r>
              <a:rPr lang="cs-CZ" sz="2400" dirty="0" smtClean="0">
                <a:solidFill>
                  <a:schemeClr val="bg1"/>
                </a:solidFill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</a:rPr>
              <a:t>chemickú</a:t>
            </a:r>
            <a:r>
              <a:rPr lang="cs-CZ" sz="2400" dirty="0" smtClean="0">
                <a:solidFill>
                  <a:schemeClr val="bg1"/>
                </a:solidFill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</a:rPr>
              <a:t>reakciu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4" y="4348163"/>
            <a:ext cx="6913598" cy="576262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c) </a:t>
            </a:r>
            <a:r>
              <a:rPr lang="cs-CZ" sz="2400" dirty="0" smtClean="0">
                <a:solidFill>
                  <a:schemeClr val="bg1"/>
                </a:solidFill>
              </a:rPr>
              <a:t>Katalyzátory </a:t>
            </a:r>
            <a:r>
              <a:rPr lang="cs-CZ" sz="2400" dirty="0" err="1" smtClean="0">
                <a:solidFill>
                  <a:schemeClr val="bg1"/>
                </a:solidFill>
              </a:rPr>
              <a:t>vytvárajú</a:t>
            </a:r>
            <a:r>
              <a:rPr lang="cs-CZ" sz="2400" dirty="0" smtClean="0">
                <a:solidFill>
                  <a:schemeClr val="bg1"/>
                </a:solidFill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</a:rPr>
              <a:t>stabilné</a:t>
            </a:r>
            <a:r>
              <a:rPr lang="cs-CZ" sz="2400" dirty="0" smtClean="0">
                <a:solidFill>
                  <a:schemeClr val="bg1"/>
                </a:solidFill>
              </a:rPr>
              <a:t> produkty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5851" y="2252662"/>
            <a:ext cx="755649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sk-SK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5437187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327977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4" y="5413375"/>
            <a:ext cx="6913598" cy="576263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d) </a:t>
            </a:r>
            <a:r>
              <a:rPr lang="cs-CZ" sz="2400" dirty="0" smtClean="0">
                <a:solidFill>
                  <a:schemeClr val="bg1"/>
                </a:solidFill>
              </a:rPr>
              <a:t>Katalyzátory </a:t>
            </a:r>
            <a:r>
              <a:rPr lang="cs-CZ" sz="2400" dirty="0" err="1" smtClean="0">
                <a:solidFill>
                  <a:schemeClr val="bg1"/>
                </a:solidFill>
              </a:rPr>
              <a:t>vytvárajú</a:t>
            </a:r>
            <a:r>
              <a:rPr lang="cs-CZ" sz="2400" dirty="0" smtClean="0">
                <a:solidFill>
                  <a:schemeClr val="bg1"/>
                </a:solidFill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</a:rPr>
              <a:t>stabilné</a:t>
            </a:r>
            <a:r>
              <a:rPr lang="cs-CZ" sz="2400" dirty="0" smtClean="0">
                <a:solidFill>
                  <a:schemeClr val="bg1"/>
                </a:solidFill>
              </a:rPr>
              <a:t> reaktanty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43719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12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0" y="6265863"/>
            <a:ext cx="1979612" cy="366712"/>
          </a:xfrm>
          <a:prstGeom prst="actionButtonBlank">
            <a:avLst/>
          </a:prstGeom>
          <a:solidFill>
            <a:srgbClr val="FF00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dirty="0" err="1" smtClean="0">
                <a:solidFill>
                  <a:schemeClr val="bg1"/>
                </a:solidFill>
              </a:rPr>
              <a:t>Hracie</a:t>
            </a:r>
            <a:r>
              <a:rPr lang="cs-CZ" sz="1800" dirty="0" smtClean="0">
                <a:solidFill>
                  <a:schemeClr val="bg1"/>
                </a:solidFill>
              </a:rPr>
              <a:t> </a:t>
            </a:r>
            <a:r>
              <a:rPr lang="cs-CZ" sz="1800" dirty="0">
                <a:solidFill>
                  <a:schemeClr val="bg1"/>
                </a:solidFill>
              </a:rPr>
              <a:t>pole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i="1" dirty="0" smtClean="0">
              <a:latin typeface="Arial" charset="0"/>
            </a:endParaRPr>
          </a:p>
          <a:p>
            <a:pPr>
              <a:buNone/>
            </a:pPr>
            <a:r>
              <a:rPr lang="cs-CZ" b="1" dirty="0" err="1" smtClean="0">
                <a:latin typeface="Comic Sans MS" pitchFamily="66" charset="0"/>
              </a:rPr>
              <a:t>Mgr.Mariana</a:t>
            </a:r>
            <a:r>
              <a:rPr lang="cs-CZ" b="1" dirty="0" smtClean="0">
                <a:latin typeface="Comic Sans MS" pitchFamily="66" charset="0"/>
              </a:rPr>
              <a:t> </a:t>
            </a:r>
            <a:r>
              <a:rPr lang="cs-CZ" b="1" dirty="0" err="1" smtClean="0">
                <a:latin typeface="Comic Sans MS" pitchFamily="66" charset="0"/>
              </a:rPr>
              <a:t>Pavelčáková</a:t>
            </a:r>
            <a:endParaRPr lang="cs-CZ" b="1" dirty="0" smtClean="0">
              <a:latin typeface="Comic Sans MS" pitchFamily="66" charset="0"/>
            </a:endParaRPr>
          </a:p>
          <a:p>
            <a:pPr>
              <a:buNone/>
            </a:pPr>
            <a:endParaRPr lang="cs-CZ" b="1" dirty="0" smtClean="0">
              <a:latin typeface="Comic Sans MS" pitchFamily="66" charset="0"/>
            </a:endParaRPr>
          </a:p>
          <a:p>
            <a:pPr>
              <a:buNone/>
            </a:pPr>
            <a:endParaRPr lang="cs-CZ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cs-CZ" sz="2800" b="1" dirty="0" err="1" smtClean="0">
                <a:latin typeface="Comic Sans MS" pitchFamily="66" charset="0"/>
              </a:rPr>
              <a:t>Podľa</a:t>
            </a:r>
            <a:r>
              <a:rPr lang="cs-CZ" sz="2800" b="1" dirty="0" smtClean="0">
                <a:latin typeface="Comic Sans MS" pitchFamily="66" charset="0"/>
              </a:rPr>
              <a:t> </a:t>
            </a:r>
            <a:r>
              <a:rPr lang="cs-CZ" sz="2800" b="1" dirty="0" err="1" smtClean="0">
                <a:latin typeface="Comic Sans MS" pitchFamily="66" charset="0"/>
              </a:rPr>
              <a:t>námetu</a:t>
            </a:r>
            <a:r>
              <a:rPr lang="cs-CZ" sz="2800" b="1" dirty="0" smtClean="0">
                <a:latin typeface="Comic Sans MS" pitchFamily="66" charset="0"/>
              </a:rPr>
              <a:t> Mgr. Michala Kapouna,</a:t>
            </a:r>
          </a:p>
          <a:p>
            <a:pPr>
              <a:buNone/>
            </a:pPr>
            <a:r>
              <a:rPr lang="cs-CZ" sz="2800" b="1" dirty="0" smtClean="0">
                <a:latin typeface="Comic Sans MS" pitchFamily="66" charset="0"/>
              </a:rPr>
              <a:t>dostupné z Metodického portálu www.</a:t>
            </a:r>
            <a:r>
              <a:rPr lang="cs-CZ" sz="2800" b="1" dirty="0" err="1" smtClean="0">
                <a:latin typeface="Comic Sans MS" pitchFamily="66" charset="0"/>
              </a:rPr>
              <a:t>rvp.cz</a:t>
            </a:r>
            <a:endParaRPr lang="sk-SK" sz="28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50825" y="547688"/>
            <a:ext cx="8642350" cy="720725"/>
          </a:xfrm>
        </p:spPr>
        <p:txBody>
          <a:bodyPr/>
          <a:lstStyle/>
          <a:p>
            <a:pPr algn="ctr">
              <a:buNone/>
            </a:pPr>
            <a:r>
              <a:rPr lang="cs-CZ" b="1" dirty="0" err="1" smtClean="0">
                <a:solidFill>
                  <a:srgbClr val="FF0000"/>
                </a:solidFill>
                <a:latin typeface="Comic Sans MS" pitchFamily="66" charset="0"/>
              </a:rPr>
              <a:t>Čo</a:t>
            </a:r>
            <a:r>
              <a:rPr lang="cs-CZ" b="1" dirty="0" smtClean="0">
                <a:solidFill>
                  <a:srgbClr val="FF0000"/>
                </a:solidFill>
                <a:latin typeface="Comic Sans MS" pitchFamily="66" charset="0"/>
              </a:rPr>
              <a:t> si </a:t>
            </a:r>
            <a:r>
              <a:rPr lang="cs-CZ" b="1" dirty="0" err="1" smtClean="0">
                <a:solidFill>
                  <a:srgbClr val="FF0000"/>
                </a:solidFill>
                <a:latin typeface="Comic Sans MS" pitchFamily="66" charset="0"/>
              </a:rPr>
              <a:t>pamätáme</a:t>
            </a:r>
            <a:r>
              <a:rPr lang="cs-CZ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  <a:latin typeface="Comic Sans MS" pitchFamily="66" charset="0"/>
              </a:rPr>
              <a:t>zo</a:t>
            </a:r>
            <a:r>
              <a:rPr lang="cs-CZ" b="1" dirty="0" smtClean="0">
                <a:solidFill>
                  <a:srgbClr val="FF0000"/>
                </a:solidFill>
                <a:latin typeface="Comic Sans MS" pitchFamily="66" charset="0"/>
              </a:rPr>
              <a:t> 6. </a:t>
            </a:r>
            <a:r>
              <a:rPr lang="cs-CZ" b="1" dirty="0" err="1" smtClean="0">
                <a:solidFill>
                  <a:srgbClr val="FF0000"/>
                </a:solidFill>
                <a:latin typeface="Comic Sans MS" pitchFamily="66" charset="0"/>
              </a:rPr>
              <a:t>ročníka</a:t>
            </a:r>
            <a:r>
              <a:rPr lang="cs-CZ" b="1" dirty="0" smtClean="0">
                <a:solidFill>
                  <a:srgbClr val="FF0000"/>
                </a:solidFill>
                <a:latin typeface="Comic Sans MS" pitchFamily="66" charset="0"/>
              </a:rPr>
              <a:t> 1000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sz="2800" b="1" dirty="0" err="1" smtClean="0">
                <a:latin typeface="Comic Sans MS" pitchFamily="66" charset="0"/>
              </a:rPr>
              <a:t>Kontajner</a:t>
            </a:r>
            <a:r>
              <a:rPr lang="cs-CZ" sz="2800" b="1" dirty="0" smtClean="0">
                <a:latin typeface="Comic Sans MS" pitchFamily="66" charset="0"/>
              </a:rPr>
              <a:t> určený na plasty má </a:t>
            </a:r>
            <a:r>
              <a:rPr lang="cs-CZ" sz="2800" b="1" dirty="0" err="1" smtClean="0">
                <a:latin typeface="Comic Sans MS" pitchFamily="66" charset="0"/>
              </a:rPr>
              <a:t>farbu</a:t>
            </a:r>
            <a:r>
              <a:rPr lang="cs-CZ" sz="2800" b="1" dirty="0" smtClean="0">
                <a:latin typeface="Comic Sans MS" pitchFamily="66" charset="0"/>
              </a:rPr>
              <a:t>:</a:t>
            </a:r>
            <a:endParaRPr lang="cs-CZ" sz="2800" dirty="0" smtClean="0">
              <a:latin typeface="Comic Sans MS" pitchFamily="66" charset="0"/>
            </a:endParaRPr>
          </a:p>
        </p:txBody>
      </p:sp>
      <p:sp>
        <p:nvSpPr>
          <p:cNvPr id="40975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0" y="6265863"/>
            <a:ext cx="1979612" cy="366712"/>
          </a:xfrm>
          <a:prstGeom prst="actionButtonBlank">
            <a:avLst/>
          </a:prstGeom>
          <a:solidFill>
            <a:srgbClr val="FF00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dirty="0" err="1" smtClean="0">
                <a:solidFill>
                  <a:schemeClr val="bg1"/>
                </a:solidFill>
              </a:rPr>
              <a:t>Hracie</a:t>
            </a:r>
            <a:r>
              <a:rPr lang="cs-CZ" sz="1800" dirty="0" smtClean="0">
                <a:solidFill>
                  <a:schemeClr val="bg1"/>
                </a:solidFill>
              </a:rPr>
              <a:t> </a:t>
            </a:r>
            <a:r>
              <a:rPr lang="cs-CZ" sz="1800" dirty="0">
                <a:solidFill>
                  <a:schemeClr val="bg1"/>
                </a:solidFill>
              </a:rPr>
              <a:t>pole</a:t>
            </a: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2265363"/>
            <a:ext cx="5824537" cy="576262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a) </a:t>
            </a:r>
            <a:r>
              <a:rPr lang="cs-CZ" sz="2400" dirty="0" err="1" smtClean="0">
                <a:solidFill>
                  <a:schemeClr val="bg1"/>
                </a:solidFill>
              </a:rPr>
              <a:t>modrú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3228975"/>
            <a:ext cx="5824537" cy="576263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b) </a:t>
            </a:r>
            <a:r>
              <a:rPr lang="cs-CZ" sz="2400" dirty="0" err="1" smtClean="0">
                <a:solidFill>
                  <a:schemeClr val="bg1"/>
                </a:solidFill>
              </a:rPr>
              <a:t>červenú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4194175"/>
            <a:ext cx="5832475" cy="576263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c) </a:t>
            </a:r>
            <a:r>
              <a:rPr lang="cs-CZ" sz="2400" dirty="0" err="1" smtClean="0">
                <a:solidFill>
                  <a:schemeClr val="bg1"/>
                </a:solidFill>
              </a:rPr>
              <a:t>žltú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9026" y="4156075"/>
            <a:ext cx="755649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sk-SK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9025" y="2100262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9025" y="3125787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5259388"/>
            <a:ext cx="5832475" cy="576262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d) </a:t>
            </a:r>
            <a:r>
              <a:rPr lang="cs-CZ" sz="2400" dirty="0" err="1" smtClean="0">
                <a:solidFill>
                  <a:schemeClr val="bg1"/>
                </a:solidFill>
              </a:rPr>
              <a:t>zelenú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9025" y="5221287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2" name="Rectangle 3"/>
          <p:cNvSpPr>
            <a:spLocks noChangeArrowheads="1"/>
          </p:cNvSpPr>
          <p:nvPr/>
        </p:nvSpPr>
        <p:spPr bwMode="auto">
          <a:xfrm>
            <a:off x="0" y="547688"/>
            <a:ext cx="9144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err="1" smtClean="0">
                <a:solidFill>
                  <a:srgbClr val="FF0000"/>
                </a:solidFill>
              </a:rPr>
              <a:t>Čo</a:t>
            </a:r>
            <a:r>
              <a:rPr lang="cs-CZ" sz="3600" dirty="0" smtClean="0">
                <a:solidFill>
                  <a:srgbClr val="FF0000"/>
                </a:solidFill>
              </a:rPr>
              <a:t> si </a:t>
            </a:r>
            <a:r>
              <a:rPr lang="cs-CZ" sz="3600" dirty="0" err="1" smtClean="0">
                <a:solidFill>
                  <a:srgbClr val="FF0000"/>
                </a:solidFill>
              </a:rPr>
              <a:t>pamätáme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</a:rPr>
              <a:t>zo</a:t>
            </a:r>
            <a:r>
              <a:rPr lang="cs-CZ" sz="3600" dirty="0" smtClean="0">
                <a:solidFill>
                  <a:srgbClr val="FF0000"/>
                </a:solidFill>
              </a:rPr>
              <a:t> 6. </a:t>
            </a:r>
            <a:r>
              <a:rPr lang="cs-CZ" sz="3600" dirty="0" err="1" smtClean="0">
                <a:solidFill>
                  <a:srgbClr val="FF0000"/>
                </a:solidFill>
              </a:rPr>
              <a:t>ročníka</a:t>
            </a:r>
            <a:r>
              <a:rPr lang="cs-CZ" sz="3600" dirty="0" smtClean="0">
                <a:solidFill>
                  <a:srgbClr val="FF0000"/>
                </a:solidFill>
              </a:rPr>
              <a:t> 2000</a:t>
            </a:r>
            <a:r>
              <a:rPr lang="cs-CZ" sz="3600" dirty="0" smtClean="0"/>
              <a:t> </a:t>
            </a:r>
            <a:endParaRPr lang="cs-CZ" sz="3600" dirty="0"/>
          </a:p>
          <a:p>
            <a:pPr marL="342900" indent="-342900">
              <a:spcBef>
                <a:spcPct val="20000"/>
              </a:spcBef>
            </a:pPr>
            <a:r>
              <a:rPr lang="cs-CZ" sz="2800" dirty="0" smtClean="0"/>
              <a:t>Chemické látky, </a:t>
            </a:r>
            <a:r>
              <a:rPr lang="cs-CZ" sz="2800" dirty="0" err="1" smtClean="0"/>
              <a:t>ktoré</a:t>
            </a:r>
            <a:r>
              <a:rPr lang="cs-CZ" sz="2800" dirty="0" smtClean="0"/>
              <a:t> </a:t>
            </a:r>
            <a:r>
              <a:rPr lang="cs-CZ" sz="2800" dirty="0" err="1" smtClean="0"/>
              <a:t>majú</a:t>
            </a:r>
            <a:r>
              <a:rPr lang="cs-CZ" sz="2800" dirty="0" smtClean="0"/>
              <a:t> na obale </a:t>
            </a:r>
          </a:p>
          <a:p>
            <a:pPr marL="342900" indent="-342900">
              <a:spcBef>
                <a:spcPct val="20000"/>
              </a:spcBef>
            </a:pPr>
            <a:r>
              <a:rPr lang="cs-CZ" sz="2800" dirty="0" err="1" smtClean="0"/>
              <a:t>označenie</a:t>
            </a:r>
            <a:r>
              <a:rPr lang="cs-CZ" sz="2800" dirty="0" smtClean="0"/>
              <a:t> </a:t>
            </a:r>
            <a:r>
              <a:rPr lang="cs-CZ" sz="2800" dirty="0" smtClean="0"/>
              <a:t>N, </a:t>
            </a:r>
            <a:r>
              <a:rPr lang="cs-CZ" sz="2800" dirty="0" err="1" smtClean="0"/>
              <a:t>sú</a:t>
            </a:r>
            <a:r>
              <a:rPr lang="cs-CZ" sz="2800" dirty="0" smtClean="0"/>
              <a:t>:</a:t>
            </a:r>
            <a:endParaRPr lang="cs-CZ" sz="2800" b="0" dirty="0"/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431882" y="2505075"/>
            <a:ext cx="5649956" cy="576263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a) </a:t>
            </a:r>
            <a:r>
              <a:rPr lang="cs-CZ" sz="2400" dirty="0" smtClean="0">
                <a:solidFill>
                  <a:schemeClr val="bg1"/>
                </a:solidFill>
              </a:rPr>
              <a:t>toxické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431882" y="3468688"/>
            <a:ext cx="5649956" cy="576262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b) </a:t>
            </a:r>
            <a:r>
              <a:rPr lang="cs-CZ" sz="2400" dirty="0" smtClean="0">
                <a:solidFill>
                  <a:schemeClr val="bg1"/>
                </a:solidFill>
              </a:rPr>
              <a:t>dráždivé</a:t>
            </a:r>
            <a:endParaRPr lang="cs-CZ" sz="2400" baseline="30000" dirty="0">
              <a:solidFill>
                <a:schemeClr val="bg1"/>
              </a:solidFill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431881" y="4433888"/>
            <a:ext cx="5657893" cy="576262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100" dirty="0">
                <a:solidFill>
                  <a:schemeClr val="bg1"/>
                </a:solidFill>
              </a:rPr>
              <a:t>c) </a:t>
            </a:r>
            <a:r>
              <a:rPr lang="cs-CZ" sz="2400" dirty="0" err="1" smtClean="0">
                <a:solidFill>
                  <a:schemeClr val="bg1"/>
                </a:solidFill>
              </a:rPr>
              <a:t>horľavé</a:t>
            </a:r>
            <a:endParaRPr lang="cs-CZ" sz="2100" baseline="30000" dirty="0">
              <a:solidFill>
                <a:schemeClr val="bg1"/>
              </a:solidFill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7438" y="5522912"/>
            <a:ext cx="755650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sk-SK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3365500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2401887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431881" y="5499100"/>
            <a:ext cx="5657894" cy="576263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 smtClean="0">
                <a:solidFill>
                  <a:schemeClr val="bg1"/>
                </a:solidFill>
              </a:rPr>
              <a:t>d)nebezpečné </a:t>
            </a:r>
            <a:r>
              <a:rPr lang="cs-CZ" sz="2400" dirty="0" err="1" smtClean="0">
                <a:solidFill>
                  <a:schemeClr val="bg1"/>
                </a:solidFill>
              </a:rPr>
              <a:t>pre</a:t>
            </a:r>
            <a:r>
              <a:rPr lang="cs-CZ" sz="2400" dirty="0" smtClean="0">
                <a:solidFill>
                  <a:schemeClr val="bg1"/>
                </a:solidFill>
              </a:rPr>
              <a:t> životné </a:t>
            </a:r>
            <a:r>
              <a:rPr lang="cs-CZ" sz="2400" dirty="0" err="1" smtClean="0">
                <a:solidFill>
                  <a:schemeClr val="bg1"/>
                </a:solidFill>
              </a:rPr>
              <a:t>prostredie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4457700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12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0" y="6265863"/>
            <a:ext cx="1979612" cy="366712"/>
          </a:xfrm>
          <a:prstGeom prst="actionButtonBlank">
            <a:avLst/>
          </a:prstGeom>
          <a:solidFill>
            <a:srgbClr val="FF00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dirty="0" err="1" smtClean="0">
                <a:solidFill>
                  <a:schemeClr val="bg1"/>
                </a:solidFill>
              </a:rPr>
              <a:t>Hracie</a:t>
            </a:r>
            <a:r>
              <a:rPr lang="cs-CZ" sz="1800" dirty="0" smtClean="0">
                <a:solidFill>
                  <a:schemeClr val="bg1"/>
                </a:solidFill>
              </a:rPr>
              <a:t> </a:t>
            </a:r>
            <a:r>
              <a:rPr lang="cs-CZ" sz="1800" dirty="0">
                <a:solidFill>
                  <a:schemeClr val="bg1"/>
                </a:solidFill>
              </a:rPr>
              <a:t>pole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8" name="Rectangle 3"/>
          <p:cNvSpPr>
            <a:spLocks noChangeArrowheads="1"/>
          </p:cNvSpPr>
          <p:nvPr/>
        </p:nvSpPr>
        <p:spPr bwMode="auto">
          <a:xfrm>
            <a:off x="0" y="547688"/>
            <a:ext cx="9144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err="1" smtClean="0">
                <a:solidFill>
                  <a:srgbClr val="FF0000"/>
                </a:solidFill>
              </a:rPr>
              <a:t>Čo</a:t>
            </a:r>
            <a:r>
              <a:rPr lang="cs-CZ" sz="3600" dirty="0" smtClean="0">
                <a:solidFill>
                  <a:srgbClr val="FF0000"/>
                </a:solidFill>
              </a:rPr>
              <a:t> si </a:t>
            </a:r>
            <a:r>
              <a:rPr lang="cs-CZ" sz="3600" dirty="0" err="1" smtClean="0">
                <a:solidFill>
                  <a:srgbClr val="FF0000"/>
                </a:solidFill>
              </a:rPr>
              <a:t>pamätáme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</a:rPr>
              <a:t>zo</a:t>
            </a:r>
            <a:r>
              <a:rPr lang="cs-CZ" sz="3600" dirty="0" smtClean="0">
                <a:solidFill>
                  <a:srgbClr val="FF0000"/>
                </a:solidFill>
              </a:rPr>
              <a:t> 6. </a:t>
            </a:r>
            <a:r>
              <a:rPr lang="cs-CZ" sz="3600" dirty="0" err="1" smtClean="0">
                <a:solidFill>
                  <a:srgbClr val="FF0000"/>
                </a:solidFill>
              </a:rPr>
              <a:t>ročníka</a:t>
            </a:r>
            <a:r>
              <a:rPr lang="cs-CZ" sz="3600" dirty="0" smtClean="0">
                <a:solidFill>
                  <a:srgbClr val="FF0000"/>
                </a:solidFill>
              </a:rPr>
              <a:t> 3000</a:t>
            </a:r>
            <a:r>
              <a:rPr lang="cs-CZ" sz="3600" dirty="0" smtClean="0"/>
              <a:t> </a:t>
            </a:r>
            <a:endParaRPr lang="cs-CZ" sz="3600" dirty="0"/>
          </a:p>
          <a:p>
            <a:pPr marL="342900" indent="-342900">
              <a:spcBef>
                <a:spcPct val="20000"/>
              </a:spcBef>
            </a:pPr>
            <a:r>
              <a:rPr lang="cs-CZ" sz="2800" dirty="0" err="1" smtClean="0"/>
              <a:t>Ktorú</a:t>
            </a:r>
            <a:r>
              <a:rPr lang="cs-CZ" sz="2800" dirty="0" smtClean="0"/>
              <a:t> </a:t>
            </a:r>
            <a:r>
              <a:rPr lang="cs-CZ" sz="2800" dirty="0" err="1" smtClean="0"/>
              <a:t>vlastnosť</a:t>
            </a:r>
            <a:r>
              <a:rPr lang="cs-CZ" sz="2800" dirty="0" smtClean="0"/>
              <a:t> </a:t>
            </a:r>
            <a:r>
              <a:rPr lang="cs-CZ" sz="2800" dirty="0" err="1" smtClean="0"/>
              <a:t>látok</a:t>
            </a:r>
            <a:r>
              <a:rPr lang="cs-CZ" sz="2800" dirty="0" smtClean="0"/>
              <a:t> dokážeme </a:t>
            </a:r>
            <a:r>
              <a:rPr lang="cs-CZ" sz="2800" dirty="0" err="1" smtClean="0"/>
              <a:t>zistiť</a:t>
            </a:r>
            <a:r>
              <a:rPr lang="cs-CZ" sz="2800" dirty="0" smtClean="0"/>
              <a:t> </a:t>
            </a:r>
            <a:r>
              <a:rPr lang="cs-CZ" sz="2800" dirty="0" err="1" smtClean="0"/>
              <a:t>výlučne</a:t>
            </a:r>
            <a:r>
              <a:rPr lang="cs-CZ" sz="2800" dirty="0" smtClean="0"/>
              <a:t> </a:t>
            </a:r>
            <a:r>
              <a:rPr lang="cs-CZ" sz="2800" dirty="0" err="1" smtClean="0"/>
              <a:t>pokusom</a:t>
            </a:r>
            <a:r>
              <a:rPr lang="cs-CZ" sz="2800" dirty="0" smtClean="0"/>
              <a:t>?</a:t>
            </a:r>
            <a:endParaRPr lang="cs-CZ" sz="2800" dirty="0"/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2455863"/>
            <a:ext cx="5824538" cy="576262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a) </a:t>
            </a:r>
            <a:r>
              <a:rPr lang="cs-CZ" sz="2400" dirty="0" smtClean="0">
                <a:solidFill>
                  <a:schemeClr val="bg1"/>
                </a:solidFill>
              </a:rPr>
              <a:t>skupenstvo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3419475"/>
            <a:ext cx="5824538" cy="576263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b) </a:t>
            </a:r>
            <a:r>
              <a:rPr lang="cs-CZ" sz="2400" dirty="0" smtClean="0">
                <a:solidFill>
                  <a:schemeClr val="bg1"/>
                </a:solidFill>
              </a:rPr>
              <a:t>zápach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4384675"/>
            <a:ext cx="5832475" cy="576263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c) </a:t>
            </a:r>
            <a:r>
              <a:rPr lang="cs-CZ" sz="2400" dirty="0" smtClean="0">
                <a:solidFill>
                  <a:schemeClr val="bg1"/>
                </a:solidFill>
              </a:rPr>
              <a:t>hustotu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5851" y="4408487"/>
            <a:ext cx="755649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sk-SK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5473700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235267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5449888"/>
            <a:ext cx="5832475" cy="576262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d) </a:t>
            </a:r>
            <a:r>
              <a:rPr lang="cs-CZ" sz="2400" dirty="0" err="1" smtClean="0">
                <a:solidFill>
                  <a:schemeClr val="bg1"/>
                </a:solidFill>
              </a:rPr>
              <a:t>farbu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3443287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12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0" y="6265863"/>
            <a:ext cx="1979612" cy="366712"/>
          </a:xfrm>
          <a:prstGeom prst="actionButtonBlank">
            <a:avLst/>
          </a:prstGeom>
          <a:solidFill>
            <a:srgbClr val="FF00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dirty="0" err="1" smtClean="0">
                <a:solidFill>
                  <a:schemeClr val="bg1"/>
                </a:solidFill>
              </a:rPr>
              <a:t>Hracie</a:t>
            </a:r>
            <a:r>
              <a:rPr lang="cs-CZ" sz="1800" dirty="0" smtClean="0">
                <a:solidFill>
                  <a:schemeClr val="bg1"/>
                </a:solidFill>
              </a:rPr>
              <a:t> </a:t>
            </a:r>
            <a:r>
              <a:rPr lang="cs-CZ" sz="1800" dirty="0">
                <a:solidFill>
                  <a:schemeClr val="bg1"/>
                </a:solidFill>
              </a:rPr>
              <a:t>pole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0" name="Rectangle 3"/>
          <p:cNvSpPr>
            <a:spLocks noChangeArrowheads="1"/>
          </p:cNvSpPr>
          <p:nvPr/>
        </p:nvSpPr>
        <p:spPr bwMode="auto">
          <a:xfrm>
            <a:off x="0" y="547688"/>
            <a:ext cx="9144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err="1" smtClean="0">
                <a:solidFill>
                  <a:srgbClr val="FF0000"/>
                </a:solidFill>
              </a:rPr>
              <a:t>Čo</a:t>
            </a:r>
            <a:r>
              <a:rPr lang="cs-CZ" sz="3600" dirty="0" smtClean="0">
                <a:solidFill>
                  <a:srgbClr val="FF0000"/>
                </a:solidFill>
              </a:rPr>
              <a:t> si </a:t>
            </a:r>
            <a:r>
              <a:rPr lang="cs-CZ" sz="3600" dirty="0" err="1" smtClean="0">
                <a:solidFill>
                  <a:srgbClr val="FF0000"/>
                </a:solidFill>
              </a:rPr>
              <a:t>pamätáme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</a:rPr>
              <a:t>zo</a:t>
            </a:r>
            <a:r>
              <a:rPr lang="cs-CZ" sz="3600" dirty="0" smtClean="0">
                <a:solidFill>
                  <a:srgbClr val="FF0000"/>
                </a:solidFill>
              </a:rPr>
              <a:t> 6. </a:t>
            </a:r>
            <a:r>
              <a:rPr lang="cs-CZ" sz="3600" dirty="0" err="1" smtClean="0">
                <a:solidFill>
                  <a:srgbClr val="FF0000"/>
                </a:solidFill>
              </a:rPr>
              <a:t>ročníka</a:t>
            </a:r>
            <a:r>
              <a:rPr lang="cs-CZ" sz="3600" dirty="0" smtClean="0">
                <a:solidFill>
                  <a:srgbClr val="FF0000"/>
                </a:solidFill>
              </a:rPr>
              <a:t> 4000</a:t>
            </a:r>
            <a:r>
              <a:rPr lang="cs-CZ" sz="3600" dirty="0" smtClean="0"/>
              <a:t> </a:t>
            </a:r>
            <a:endParaRPr lang="cs-CZ" sz="3600" dirty="0"/>
          </a:p>
          <a:p>
            <a:pPr marL="342900" indent="-342900">
              <a:spcBef>
                <a:spcPct val="20000"/>
              </a:spcBef>
            </a:pPr>
            <a:r>
              <a:rPr lang="cs-CZ" sz="2800" dirty="0" smtClean="0"/>
              <a:t>V </a:t>
            </a:r>
            <a:r>
              <a:rPr lang="cs-CZ" sz="2800" dirty="0" err="1" smtClean="0"/>
              <a:t>ktorom</a:t>
            </a:r>
            <a:r>
              <a:rPr lang="cs-CZ" sz="2800" dirty="0" smtClean="0"/>
              <a:t> </a:t>
            </a:r>
            <a:r>
              <a:rPr lang="cs-CZ" sz="2800" dirty="0" err="1" smtClean="0"/>
              <a:t>skupenstve</a:t>
            </a:r>
            <a:r>
              <a:rPr lang="cs-CZ" sz="2800" dirty="0" smtClean="0"/>
              <a:t> </a:t>
            </a:r>
            <a:r>
              <a:rPr lang="cs-CZ" sz="2800" dirty="0" err="1" smtClean="0"/>
              <a:t>sú</a:t>
            </a:r>
            <a:r>
              <a:rPr lang="cs-CZ" sz="2800" dirty="0" smtClean="0"/>
              <a:t> </a:t>
            </a:r>
            <a:r>
              <a:rPr lang="cs-CZ" sz="2800" dirty="0" err="1" smtClean="0"/>
              <a:t>častice</a:t>
            </a:r>
            <a:r>
              <a:rPr lang="cs-CZ" sz="2800" dirty="0" smtClean="0"/>
              <a:t> blízko </a:t>
            </a:r>
            <a:r>
              <a:rPr lang="cs-CZ" sz="2800" dirty="0" err="1" smtClean="0"/>
              <a:t>pri</a:t>
            </a:r>
            <a:r>
              <a:rPr lang="cs-CZ" sz="2800" dirty="0" smtClean="0"/>
              <a:t> sebe </a:t>
            </a:r>
          </a:p>
          <a:p>
            <a:pPr marL="342900" indent="-342900">
              <a:spcBef>
                <a:spcPct val="20000"/>
              </a:spcBef>
            </a:pPr>
            <a:r>
              <a:rPr lang="cs-CZ" sz="2800" dirty="0" smtClean="0"/>
              <a:t>a </a:t>
            </a:r>
            <a:r>
              <a:rPr lang="cs-CZ" sz="2800" dirty="0" err="1" smtClean="0"/>
              <a:t>pravidelne</a:t>
            </a:r>
            <a:r>
              <a:rPr lang="cs-CZ" sz="2800" dirty="0" smtClean="0"/>
              <a:t> </a:t>
            </a:r>
            <a:r>
              <a:rPr lang="cs-CZ" sz="2800" dirty="0" err="1" smtClean="0"/>
              <a:t>usporiadané</a:t>
            </a:r>
            <a:r>
              <a:rPr lang="cs-CZ" sz="2800" dirty="0" smtClean="0"/>
              <a:t>?</a:t>
            </a:r>
            <a:endParaRPr lang="cs-CZ" sz="2800" dirty="0"/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2482850"/>
            <a:ext cx="5824538" cy="576263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a) </a:t>
            </a:r>
            <a:r>
              <a:rPr lang="cs-CZ" sz="2400" dirty="0" err="1" smtClean="0">
                <a:solidFill>
                  <a:schemeClr val="bg1"/>
                </a:solidFill>
              </a:rPr>
              <a:t>pevnom</a:t>
            </a:r>
            <a:endParaRPr lang="cs-CZ" sz="2400" baseline="-25000" dirty="0">
              <a:solidFill>
                <a:schemeClr val="bg1"/>
              </a:solidFill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3446463"/>
            <a:ext cx="5824538" cy="576262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b) </a:t>
            </a:r>
            <a:r>
              <a:rPr lang="cs-CZ" sz="2400" dirty="0" err="1" smtClean="0">
                <a:solidFill>
                  <a:schemeClr val="bg1"/>
                </a:solidFill>
              </a:rPr>
              <a:t>kvapalnom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4411663"/>
            <a:ext cx="5832475" cy="576262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c) </a:t>
            </a:r>
            <a:r>
              <a:rPr lang="cs-CZ" sz="2400" dirty="0" err="1" smtClean="0">
                <a:solidFill>
                  <a:schemeClr val="bg1"/>
                </a:solidFill>
              </a:rPr>
              <a:t>plynnom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5851" y="2316162"/>
            <a:ext cx="755649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sk-SK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5500687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334327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5476875"/>
            <a:ext cx="5832475" cy="576263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d) </a:t>
            </a:r>
            <a:r>
              <a:rPr lang="cs-CZ" sz="2400" dirty="0" smtClean="0">
                <a:solidFill>
                  <a:schemeClr val="bg1"/>
                </a:solidFill>
              </a:rPr>
              <a:t>také </a:t>
            </a:r>
            <a:r>
              <a:rPr lang="cs-CZ" sz="2400" dirty="0" err="1" smtClean="0">
                <a:solidFill>
                  <a:schemeClr val="bg1"/>
                </a:solidFill>
              </a:rPr>
              <a:t>nie</a:t>
            </a:r>
            <a:r>
              <a:rPr lang="cs-CZ" sz="2400" dirty="0" smtClean="0">
                <a:solidFill>
                  <a:schemeClr val="bg1"/>
                </a:solidFill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</a:rPr>
              <a:t>sú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44354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12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0" y="6265863"/>
            <a:ext cx="1979612" cy="366712"/>
          </a:xfrm>
          <a:prstGeom prst="actionButtonBlank">
            <a:avLst/>
          </a:prstGeom>
          <a:solidFill>
            <a:srgbClr val="FF00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dirty="0" err="1" smtClean="0">
                <a:solidFill>
                  <a:schemeClr val="bg1"/>
                </a:solidFill>
              </a:rPr>
              <a:t>Hracie</a:t>
            </a:r>
            <a:r>
              <a:rPr lang="cs-CZ" sz="1800" dirty="0" smtClean="0">
                <a:solidFill>
                  <a:schemeClr val="bg1"/>
                </a:solidFill>
              </a:rPr>
              <a:t> </a:t>
            </a:r>
            <a:r>
              <a:rPr lang="cs-CZ" sz="1800" dirty="0">
                <a:solidFill>
                  <a:schemeClr val="bg1"/>
                </a:solidFill>
              </a:rPr>
              <a:t>pole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2" name="Rectangle 3"/>
          <p:cNvSpPr>
            <a:spLocks noChangeArrowheads="1"/>
          </p:cNvSpPr>
          <p:nvPr/>
        </p:nvSpPr>
        <p:spPr bwMode="auto">
          <a:xfrm>
            <a:off x="0" y="547688"/>
            <a:ext cx="9144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err="1" smtClean="0">
                <a:solidFill>
                  <a:srgbClr val="FF0000"/>
                </a:solidFill>
              </a:rPr>
              <a:t>Čo</a:t>
            </a:r>
            <a:r>
              <a:rPr lang="cs-CZ" sz="3600" dirty="0" smtClean="0">
                <a:solidFill>
                  <a:srgbClr val="FF0000"/>
                </a:solidFill>
              </a:rPr>
              <a:t> si </a:t>
            </a:r>
            <a:r>
              <a:rPr lang="cs-CZ" sz="3600" dirty="0" err="1" smtClean="0">
                <a:solidFill>
                  <a:srgbClr val="FF0000"/>
                </a:solidFill>
              </a:rPr>
              <a:t>pamätáme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</a:rPr>
              <a:t>zo</a:t>
            </a:r>
            <a:r>
              <a:rPr lang="cs-CZ" sz="3600" dirty="0" smtClean="0">
                <a:solidFill>
                  <a:srgbClr val="FF0000"/>
                </a:solidFill>
              </a:rPr>
              <a:t> 6. </a:t>
            </a:r>
            <a:r>
              <a:rPr lang="cs-CZ" sz="3600" dirty="0" err="1" smtClean="0">
                <a:solidFill>
                  <a:srgbClr val="FF0000"/>
                </a:solidFill>
              </a:rPr>
              <a:t>ročníka</a:t>
            </a:r>
            <a:r>
              <a:rPr lang="cs-CZ" sz="3600" dirty="0" smtClean="0">
                <a:solidFill>
                  <a:srgbClr val="FF0000"/>
                </a:solidFill>
              </a:rPr>
              <a:t> 5000</a:t>
            </a:r>
            <a:r>
              <a:rPr lang="cs-CZ" sz="3600" dirty="0" smtClean="0"/>
              <a:t> </a:t>
            </a:r>
            <a:endParaRPr lang="cs-CZ" sz="3600" dirty="0"/>
          </a:p>
          <a:p>
            <a:pPr marL="342900" indent="-342900">
              <a:spcBef>
                <a:spcPct val="20000"/>
              </a:spcBef>
            </a:pPr>
            <a:r>
              <a:rPr lang="cs-CZ" sz="2800" dirty="0" err="1" smtClean="0"/>
              <a:t>Šľahačka</a:t>
            </a:r>
            <a:r>
              <a:rPr lang="cs-CZ" sz="2800" dirty="0" smtClean="0"/>
              <a:t> je </a:t>
            </a:r>
            <a:r>
              <a:rPr lang="cs-CZ" sz="2800" dirty="0" err="1" smtClean="0"/>
              <a:t>zmes</a:t>
            </a:r>
            <a:r>
              <a:rPr lang="cs-CZ" sz="2800" dirty="0" smtClean="0"/>
              <a:t>:</a:t>
            </a:r>
            <a:endParaRPr lang="cs-CZ" sz="2800" b="0" dirty="0"/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39778" y="2390775"/>
            <a:ext cx="5942060" cy="576263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a) </a:t>
            </a:r>
            <a:r>
              <a:rPr lang="cs-CZ" sz="2400" dirty="0" err="1" smtClean="0">
                <a:solidFill>
                  <a:schemeClr val="bg1"/>
                </a:solidFill>
              </a:rPr>
              <a:t>suspenzia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39778" y="3354388"/>
            <a:ext cx="5942060" cy="576262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dirty="0">
                <a:solidFill>
                  <a:schemeClr val="bg1"/>
                </a:solidFill>
              </a:rPr>
              <a:t>b) </a:t>
            </a:r>
            <a:r>
              <a:rPr lang="cs-CZ" sz="2400" dirty="0" err="1" smtClean="0">
                <a:solidFill>
                  <a:schemeClr val="bg1"/>
                </a:solidFill>
              </a:rPr>
              <a:t>emulzia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39777" y="4319588"/>
            <a:ext cx="5949997" cy="576262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c) </a:t>
            </a:r>
            <a:r>
              <a:rPr lang="cs-CZ" sz="2400" dirty="0" err="1" smtClean="0">
                <a:solidFill>
                  <a:schemeClr val="bg1"/>
                </a:solidFill>
              </a:rPr>
              <a:t>pena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5851" y="4343400"/>
            <a:ext cx="755649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sk-SK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5408612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2287587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39777" y="5384800"/>
            <a:ext cx="5949998" cy="576263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d) </a:t>
            </a:r>
            <a:r>
              <a:rPr lang="cs-CZ" sz="2400" dirty="0" err="1" smtClean="0">
                <a:solidFill>
                  <a:schemeClr val="bg1"/>
                </a:solidFill>
              </a:rPr>
              <a:t>hmla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3378200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12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0" y="6265863"/>
            <a:ext cx="1979612" cy="366712"/>
          </a:xfrm>
          <a:prstGeom prst="actionButtonBlank">
            <a:avLst/>
          </a:prstGeom>
          <a:solidFill>
            <a:srgbClr val="FF00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dirty="0" err="1" smtClean="0">
                <a:solidFill>
                  <a:schemeClr val="bg1"/>
                </a:solidFill>
              </a:rPr>
              <a:t>Hracie</a:t>
            </a:r>
            <a:r>
              <a:rPr lang="cs-CZ" sz="1800" dirty="0" smtClean="0">
                <a:solidFill>
                  <a:schemeClr val="bg1"/>
                </a:solidFill>
              </a:rPr>
              <a:t> </a:t>
            </a:r>
            <a:r>
              <a:rPr lang="cs-CZ" sz="1800" dirty="0">
                <a:solidFill>
                  <a:schemeClr val="bg1"/>
                </a:solidFill>
              </a:rPr>
              <a:t>pole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4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Chemické </a:t>
            </a:r>
            <a:r>
              <a:rPr lang="cs-CZ" sz="3600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reakcie</a:t>
            </a:r>
            <a:r>
              <a:rPr lang="cs-CZ" sz="36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1000</a:t>
            </a:r>
            <a:endParaRPr lang="cs-CZ" sz="3600" dirty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</a:pPr>
            <a:r>
              <a:rPr lang="cs-CZ" sz="2800" dirty="0" smtClean="0"/>
              <a:t>Dej, </a:t>
            </a:r>
            <a:r>
              <a:rPr lang="cs-CZ" sz="2800" dirty="0" err="1" smtClean="0"/>
              <a:t>pri</a:t>
            </a:r>
            <a:r>
              <a:rPr lang="cs-CZ" sz="2800" dirty="0" smtClean="0"/>
              <a:t> </a:t>
            </a:r>
            <a:r>
              <a:rPr lang="cs-CZ" sz="2800" dirty="0" err="1" smtClean="0"/>
              <a:t>ktorom</a:t>
            </a:r>
            <a:r>
              <a:rPr lang="cs-CZ" sz="2800" dirty="0" smtClean="0"/>
              <a:t> </a:t>
            </a:r>
            <a:r>
              <a:rPr lang="cs-CZ" sz="2800" dirty="0" err="1" smtClean="0"/>
              <a:t>sa</a:t>
            </a:r>
            <a:r>
              <a:rPr lang="cs-CZ" sz="2800" dirty="0" smtClean="0"/>
              <a:t> </a:t>
            </a:r>
            <a:r>
              <a:rPr lang="cs-CZ" sz="2800" dirty="0" err="1" smtClean="0"/>
              <a:t>pôvodné</a:t>
            </a:r>
            <a:r>
              <a:rPr lang="cs-CZ" sz="2800" dirty="0" smtClean="0"/>
              <a:t> látky </a:t>
            </a:r>
            <a:r>
              <a:rPr lang="cs-CZ" sz="2800" dirty="0" err="1" smtClean="0"/>
              <a:t>menia</a:t>
            </a:r>
            <a:r>
              <a:rPr lang="cs-CZ" sz="2800" dirty="0" smtClean="0"/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cs-CZ" sz="2800" dirty="0" smtClean="0"/>
              <a:t>na </a:t>
            </a:r>
            <a:r>
              <a:rPr lang="cs-CZ" sz="2800" dirty="0" err="1" smtClean="0"/>
              <a:t>iné</a:t>
            </a:r>
            <a:r>
              <a:rPr lang="cs-CZ" sz="2800" dirty="0" smtClean="0"/>
              <a:t> </a:t>
            </a:r>
            <a:r>
              <a:rPr lang="cs-CZ" sz="2800" dirty="0" err="1" smtClean="0"/>
              <a:t>sa</a:t>
            </a:r>
            <a:r>
              <a:rPr lang="cs-CZ" sz="2800" dirty="0" smtClean="0"/>
              <a:t> volá:</a:t>
            </a:r>
            <a:endParaRPr lang="cs-CZ" sz="2800" dirty="0"/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49363" y="2355850"/>
            <a:ext cx="5824537" cy="576263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a) </a:t>
            </a:r>
            <a:r>
              <a:rPr lang="cs-CZ" sz="2400" dirty="0" err="1" smtClean="0">
                <a:solidFill>
                  <a:schemeClr val="bg1"/>
                </a:solidFill>
              </a:rPr>
              <a:t>fyzikálny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49363" y="3319463"/>
            <a:ext cx="5824537" cy="576262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b) </a:t>
            </a:r>
            <a:r>
              <a:rPr lang="cs-CZ" sz="2400" dirty="0" smtClean="0">
                <a:solidFill>
                  <a:schemeClr val="bg1"/>
                </a:solidFill>
              </a:rPr>
              <a:t>biologický</a:t>
            </a:r>
            <a:endParaRPr lang="cs-CZ" sz="2400" baseline="30000" dirty="0">
              <a:solidFill>
                <a:schemeClr val="bg1"/>
              </a:solidFill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49363" y="4284663"/>
            <a:ext cx="5832475" cy="576262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c) </a:t>
            </a:r>
            <a:r>
              <a:rPr lang="cs-CZ" sz="2400" dirty="0" smtClean="0">
                <a:solidFill>
                  <a:schemeClr val="bg1"/>
                </a:solidFill>
              </a:rPr>
              <a:t>geologický</a:t>
            </a:r>
            <a:endParaRPr lang="cs-CZ" sz="2400" baseline="30000" dirty="0">
              <a:solidFill>
                <a:schemeClr val="bg1"/>
              </a:solidFill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29501" y="5373687"/>
            <a:ext cx="755649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sk-SK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29500" y="321627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27912" y="2252662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49363" y="5349875"/>
            <a:ext cx="5832475" cy="576263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d) </a:t>
            </a:r>
            <a:r>
              <a:rPr lang="cs-CZ" sz="2400" dirty="0" smtClean="0">
                <a:solidFill>
                  <a:schemeClr val="bg1"/>
                </a:solidFill>
              </a:rPr>
              <a:t>chemický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29500" y="430847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12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0" y="6265863"/>
            <a:ext cx="1979612" cy="366712"/>
          </a:xfrm>
          <a:prstGeom prst="actionButtonBlank">
            <a:avLst/>
          </a:prstGeom>
          <a:solidFill>
            <a:srgbClr val="FF0000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dirty="0" err="1" smtClean="0"/>
              <a:t>Hracie</a:t>
            </a:r>
            <a:r>
              <a:rPr lang="cs-CZ" sz="1800" dirty="0" smtClean="0"/>
              <a:t> </a:t>
            </a:r>
            <a:r>
              <a:rPr lang="cs-CZ" sz="1800" dirty="0"/>
              <a:t>pole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7" name="Rectangle 24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Chemické </a:t>
            </a:r>
            <a:r>
              <a:rPr lang="cs-CZ" sz="3600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reakcie</a:t>
            </a:r>
            <a:r>
              <a:rPr lang="cs-CZ" sz="36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2000</a:t>
            </a:r>
            <a:endParaRPr lang="cs-CZ" sz="3600" dirty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</a:pPr>
            <a:r>
              <a:rPr lang="cs-CZ" sz="2800" dirty="0" err="1" smtClean="0"/>
              <a:t>Ktorý</a:t>
            </a:r>
            <a:r>
              <a:rPr lang="cs-CZ" sz="2800" dirty="0" smtClean="0"/>
              <a:t> z </a:t>
            </a:r>
            <a:r>
              <a:rPr lang="cs-CZ" sz="2800" dirty="0" err="1" smtClean="0"/>
              <a:t>nasledujúcich</a:t>
            </a:r>
            <a:r>
              <a:rPr lang="cs-CZ" sz="2800" dirty="0" smtClean="0"/>
              <a:t> </a:t>
            </a:r>
            <a:r>
              <a:rPr lang="cs-CZ" sz="2800" dirty="0" err="1" smtClean="0"/>
              <a:t>dejov</a:t>
            </a:r>
            <a:r>
              <a:rPr lang="cs-CZ" sz="2800" dirty="0" smtClean="0"/>
              <a:t> je chemický?</a:t>
            </a:r>
            <a:endParaRPr lang="cs-CZ" sz="2800" dirty="0"/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0950" y="2265363"/>
            <a:ext cx="5824538" cy="576262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a) </a:t>
            </a:r>
            <a:r>
              <a:rPr lang="cs-CZ" sz="2400" dirty="0" err="1" smtClean="0">
                <a:solidFill>
                  <a:schemeClr val="bg1"/>
                </a:solidFill>
              </a:rPr>
              <a:t>topenie</a:t>
            </a:r>
            <a:r>
              <a:rPr lang="cs-CZ" sz="2400" dirty="0" smtClean="0">
                <a:solidFill>
                  <a:schemeClr val="bg1"/>
                </a:solidFill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</a:rPr>
              <a:t>ľadu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0950" y="3228975"/>
            <a:ext cx="5824538" cy="576263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b) </a:t>
            </a:r>
            <a:r>
              <a:rPr lang="cs-CZ" sz="2400" dirty="0" err="1" smtClean="0">
                <a:solidFill>
                  <a:schemeClr val="bg1"/>
                </a:solidFill>
              </a:rPr>
              <a:t>varenie</a:t>
            </a:r>
            <a:r>
              <a:rPr lang="cs-CZ" sz="2400" dirty="0" smtClean="0">
                <a:solidFill>
                  <a:schemeClr val="bg1"/>
                </a:solidFill>
              </a:rPr>
              <a:t> vody</a:t>
            </a:r>
            <a:endParaRPr lang="cs-CZ" sz="2400" baseline="-25000" dirty="0">
              <a:solidFill>
                <a:schemeClr val="bg1"/>
              </a:solidFill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0950" y="4194175"/>
            <a:ext cx="5832475" cy="576263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c) </a:t>
            </a:r>
            <a:r>
              <a:rPr lang="cs-CZ" sz="2400" dirty="0" err="1" smtClean="0">
                <a:solidFill>
                  <a:schemeClr val="bg1"/>
                </a:solidFill>
              </a:rPr>
              <a:t>horenie</a:t>
            </a:r>
            <a:r>
              <a:rPr lang="cs-CZ" sz="2400" dirty="0" smtClean="0">
                <a:solidFill>
                  <a:schemeClr val="bg1"/>
                </a:solidFill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</a:rPr>
              <a:t>dreva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1088" y="4156075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sk-SK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1087" y="2100262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1087" y="3125787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0950" y="5259388"/>
            <a:ext cx="5832475" cy="576262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solidFill>
                  <a:schemeClr val="bg1"/>
                </a:solidFill>
              </a:rPr>
              <a:t>d) </a:t>
            </a:r>
            <a:r>
              <a:rPr lang="cs-CZ" sz="2400" dirty="0" err="1" smtClean="0">
                <a:solidFill>
                  <a:schemeClr val="bg1"/>
                </a:solidFill>
              </a:rPr>
              <a:t>pílenie</a:t>
            </a:r>
            <a:r>
              <a:rPr lang="cs-CZ" sz="2400" dirty="0" smtClean="0">
                <a:solidFill>
                  <a:schemeClr val="bg1"/>
                </a:solidFill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</a:rPr>
              <a:t>dreva</a:t>
            </a:r>
            <a:endParaRPr lang="cs-CZ" sz="2400" baseline="-25000" dirty="0">
              <a:solidFill>
                <a:schemeClr val="bg1"/>
              </a:solidFill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1087" y="5221287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12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0" y="6265863"/>
            <a:ext cx="1979612" cy="366712"/>
          </a:xfrm>
          <a:prstGeom prst="actionButtonBlank">
            <a:avLst/>
          </a:prstGeom>
          <a:solidFill>
            <a:srgbClr val="FF00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dirty="0" err="1" smtClean="0">
                <a:solidFill>
                  <a:schemeClr val="bg1"/>
                </a:solidFill>
              </a:rPr>
              <a:t>Hracie</a:t>
            </a:r>
            <a:r>
              <a:rPr lang="cs-CZ" sz="1800" dirty="0" smtClean="0">
                <a:solidFill>
                  <a:schemeClr val="bg1"/>
                </a:solidFill>
              </a:rPr>
              <a:t> </a:t>
            </a:r>
            <a:r>
              <a:rPr lang="cs-CZ" sz="1800" dirty="0">
                <a:solidFill>
                  <a:schemeClr val="bg1"/>
                </a:solidFill>
              </a:rPr>
              <a:t>pole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50000">
              <a:schemeClr val="accent1">
                <a:alpha val="0"/>
              </a:schemeClr>
            </a:gs>
            <a:gs pos="100000">
              <a:schemeClr val="bg1"/>
            </a:gs>
          </a:gsLst>
          <a:lin ang="18900000" scaled="1"/>
        </a:gradFill>
        <a:ln w="25400" cap="rnd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50000">
              <a:schemeClr val="accent1">
                <a:alpha val="0"/>
              </a:schemeClr>
            </a:gs>
            <a:gs pos="100000">
              <a:schemeClr val="bg1"/>
            </a:gs>
          </a:gsLst>
          <a:lin ang="18900000" scaled="1"/>
        </a:gradFill>
        <a:ln w="25400" cap="rnd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3055</TotalTime>
  <Words>678</Words>
  <Application>Microsoft Office PowerPoint</Application>
  <PresentationFormat>Prezentácia na obrazovke (4:3)</PresentationFormat>
  <Paragraphs>183</Paragraphs>
  <Slides>23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23</vt:i4>
      </vt:variant>
    </vt:vector>
  </HeadingPairs>
  <TitlesOfParts>
    <vt:vector size="24" baseType="lpstr">
      <vt:lpstr>Výchozí návrh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  <vt:lpstr>Snímka 15</vt:lpstr>
      <vt:lpstr>Snímka 16</vt:lpstr>
      <vt:lpstr>Snímka 17</vt:lpstr>
      <vt:lpstr>Snímka 18</vt:lpstr>
      <vt:lpstr>Snímka 19</vt:lpstr>
      <vt:lpstr>Snímka 20</vt:lpstr>
      <vt:lpstr>Snímka 21</vt:lpstr>
      <vt:lpstr>Snímka 22</vt:lpstr>
      <vt:lpstr>Snímka 23</vt:lpstr>
    </vt:vector>
  </TitlesOfParts>
  <Company>doma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Riskuj!</dc:title>
  <dc:creator>Milada Teplá (Roštejnská)</dc:creator>
  <dc:description>Autorem materiálu a všech jeho částí, není-li uvedeno jinak, je Mgr. Michal Kapoun._x000d_
Dostupné z Metodického portálu www.rvp.cz, ISSN: 1802-4785, financovaného z ESF a státního rozpočtu ČR. Provozováno Výzkumným ústavem pedagogickým v Praze.</dc:description>
  <cp:lastModifiedBy>Nadežda</cp:lastModifiedBy>
  <cp:revision>241</cp:revision>
  <dcterms:created xsi:type="dcterms:W3CDTF">2006-04-06T19:38:29Z</dcterms:created>
  <dcterms:modified xsi:type="dcterms:W3CDTF">2011-08-31T19:21:42Z</dcterms:modified>
</cp:coreProperties>
</file>