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331" r:id="rId2"/>
    <p:sldId id="310" r:id="rId3"/>
    <p:sldId id="332" r:id="rId4"/>
    <p:sldId id="261" r:id="rId5"/>
    <p:sldId id="263" r:id="rId6"/>
    <p:sldId id="264" r:id="rId7"/>
    <p:sldId id="262" r:id="rId8"/>
    <p:sldId id="267" r:id="rId9"/>
    <p:sldId id="268" r:id="rId10"/>
    <p:sldId id="270" r:id="rId11"/>
    <p:sldId id="271" r:id="rId12"/>
    <p:sldId id="273" r:id="rId13"/>
    <p:sldId id="274" r:id="rId14"/>
    <p:sldId id="279" r:id="rId15"/>
    <p:sldId id="275" r:id="rId16"/>
    <p:sldId id="284" r:id="rId17"/>
    <p:sldId id="328" r:id="rId18"/>
    <p:sldId id="278" r:id="rId19"/>
    <p:sldId id="330" r:id="rId20"/>
    <p:sldId id="329" r:id="rId21"/>
    <p:sldId id="281" r:id="rId22"/>
    <p:sldId id="282" r:id="rId23"/>
    <p:sldId id="333" r:id="rId24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FFFF"/>
    <a:srgbClr val="CCFFFF"/>
    <a:srgbClr val="00FF00"/>
    <a:srgbClr val="FF0000"/>
    <a:srgbClr val="9900CC"/>
    <a:srgbClr val="FFFF00"/>
    <a:srgbClr val="FF66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4718" autoAdjust="0"/>
  </p:normalViewPr>
  <p:slideViewPr>
    <p:cSldViewPr snapToObjects="1">
      <p:cViewPr varScale="1">
        <p:scale>
          <a:sx n="75" d="100"/>
          <a:sy n="75" d="100"/>
        </p:scale>
        <p:origin x="-11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54090-B2DD-4718-835C-BB6352CEAF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2781-DC12-45E7-B24E-D14EA2BC84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F289-6C27-4E9B-955E-996609C9D9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9C0FF-582A-4663-89E9-041BE63FD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8A093-0F6A-4B84-BBB3-31277D07FB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AAC0-9F46-4C14-AF7C-C34423CB7F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EA48A-F10E-4BD6-AD9B-A243DAF81F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67C1-9EC5-4D1C-B48D-89A004175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495D-7609-41B5-A0AF-9FDDE86675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B26BD-B8EE-4C39-B58D-5C459A91CD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C5CF3-3D68-4BA7-A348-4165EEDE06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9C6E1103-2763-463B-811A-EFDBD39EA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0.xml"/><Relationship Id="rId18" Type="http://schemas.openxmlformats.org/officeDocument/2006/relationships/slide" Target="slide7.xml"/><Relationship Id="rId3" Type="http://schemas.openxmlformats.org/officeDocument/2006/relationships/slide" Target="slide8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18.xml"/><Relationship Id="rId15" Type="http://schemas.openxmlformats.org/officeDocument/2006/relationships/slide" Target="slide11.xml"/><Relationship Id="rId10" Type="http://schemas.openxmlformats.org/officeDocument/2006/relationships/slide" Target="slide5.xml"/><Relationship Id="rId19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857375" y="584200"/>
            <a:ext cx="5387975" cy="192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k-SK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>
                  <a:gsLst>
                    <a:gs pos="1000">
                      <a:srgbClr val="00B0F0"/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RISK</a:t>
            </a:r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482544" y="3136896"/>
            <a:ext cx="8324964" cy="24574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k-SK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>
                  <a:gsLst>
                    <a:gs pos="1000">
                      <a:srgbClr val="00B0F0"/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Chémia </a:t>
            </a:r>
            <a:endParaRPr lang="sk-SK" sz="36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gradFill>
                <a:gsLst>
                  <a:gs pos="1000">
                    <a:srgbClr val="00B0F0"/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/>
            </a:endParaRPr>
          </a:p>
          <a:p>
            <a:r>
              <a:rPr lang="sk-SK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>
                  <a:gsLst>
                    <a:gs pos="1000">
                      <a:srgbClr val="00B0F0"/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6</a:t>
            </a:r>
            <a:r>
              <a:rPr lang="sk-SK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>
                  <a:gsLst>
                    <a:gs pos="1000">
                      <a:srgbClr val="00B0F0"/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</a:t>
            </a:r>
            <a:r>
              <a:rPr lang="sk-SK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>
                  <a:gsLst>
                    <a:gs pos="1000">
                      <a:srgbClr val="00B0F0"/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ročník</a:t>
            </a:r>
            <a:endParaRPr lang="sk-SK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>
                <a:gsLst>
                  <a:gs pos="1000">
                    <a:srgbClr val="00B0F0"/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Vlastnosti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látok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3000</a:t>
            </a:r>
            <a:endParaRPr lang="cs-CZ" sz="36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Medzi</a:t>
            </a:r>
            <a:r>
              <a:rPr lang="cs-CZ" sz="2800" dirty="0" smtClean="0"/>
              <a:t> </a:t>
            </a:r>
            <a:r>
              <a:rPr lang="cs-CZ" sz="2800" dirty="0" err="1" smtClean="0"/>
              <a:t>kvapalné</a:t>
            </a:r>
            <a:r>
              <a:rPr lang="cs-CZ" sz="2800" dirty="0" smtClean="0"/>
              <a:t> látky </a:t>
            </a:r>
            <a:r>
              <a:rPr lang="cs-CZ" sz="2800" dirty="0" err="1" smtClean="0"/>
              <a:t>nepatrí</a:t>
            </a:r>
            <a:r>
              <a:rPr lang="cs-CZ" sz="2800" dirty="0" smtClean="0"/>
              <a:t>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357438"/>
            <a:ext cx="5824538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err="1" smtClean="0"/>
              <a:t>naftalén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21050"/>
            <a:ext cx="58245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smtClean="0"/>
              <a:t>benzín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286250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err="1" smtClean="0"/>
              <a:t>acetón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19075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752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2178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351463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err="1" smtClean="0"/>
              <a:t>lieh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100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6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Vlastnosti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látok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4000</a:t>
            </a:r>
            <a:endParaRPr lang="cs-CZ" sz="36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Ktoré</a:t>
            </a:r>
            <a:r>
              <a:rPr lang="cs-CZ" sz="2800" dirty="0" smtClean="0"/>
              <a:t> látky </a:t>
            </a:r>
            <a:r>
              <a:rPr lang="cs-CZ" sz="2800" dirty="0" err="1" smtClean="0"/>
              <a:t>nemajú</a:t>
            </a:r>
            <a:r>
              <a:rPr lang="cs-CZ" sz="2800" dirty="0" smtClean="0"/>
              <a:t> stály tvar ale </a:t>
            </a:r>
            <a:r>
              <a:rPr lang="cs-CZ" sz="2800" dirty="0" err="1" smtClean="0"/>
              <a:t>preberajú</a:t>
            </a:r>
            <a:r>
              <a:rPr lang="cs-CZ" sz="2800" dirty="0" smtClean="0"/>
              <a:t> tvar nádoby?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2390775"/>
            <a:ext cx="582453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smtClean="0"/>
              <a:t>plynné</a:t>
            </a:r>
            <a:endParaRPr lang="cs-CZ" sz="2400" baseline="-250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3354388"/>
            <a:ext cx="582453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smtClean="0"/>
              <a:t>tuhé</a:t>
            </a:r>
            <a:endParaRPr lang="cs-CZ" sz="2400" baseline="-250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319588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err="1" smtClean="0"/>
              <a:t>kvapalné</a:t>
            </a:r>
            <a:endParaRPr lang="cs-CZ" sz="2400" baseline="-250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27913" y="4343400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29500" y="54086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27912" y="22875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5384800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/>
              <a:t>d) pevné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29500" y="33782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9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Vlastnosti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látok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5000</a:t>
            </a:r>
            <a:endParaRPr lang="cs-CZ" sz="36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V </a:t>
            </a:r>
            <a:r>
              <a:rPr lang="cs-CZ" sz="2800" dirty="0" err="1" smtClean="0"/>
              <a:t>ktorom</a:t>
            </a:r>
            <a:r>
              <a:rPr lang="cs-CZ" sz="2800" dirty="0" smtClean="0"/>
              <a:t> </a:t>
            </a:r>
            <a:r>
              <a:rPr lang="cs-CZ" sz="2800" dirty="0" err="1" smtClean="0"/>
              <a:t>skupenstve</a:t>
            </a:r>
            <a:r>
              <a:rPr lang="cs-CZ" sz="2800" dirty="0" smtClean="0"/>
              <a:t> </a:t>
            </a:r>
            <a:r>
              <a:rPr lang="cs-CZ" sz="2800" dirty="0" err="1" smtClean="0"/>
              <a:t>sú</a:t>
            </a:r>
            <a:r>
              <a:rPr lang="cs-CZ" sz="2800" dirty="0" smtClean="0"/>
              <a:t> </a:t>
            </a:r>
            <a:r>
              <a:rPr lang="cs-CZ" sz="2800" dirty="0" err="1" smtClean="0"/>
              <a:t>častice</a:t>
            </a:r>
            <a:r>
              <a:rPr lang="cs-CZ" sz="2800" dirty="0" smtClean="0"/>
              <a:t> blízko </a:t>
            </a:r>
            <a:r>
              <a:rPr lang="cs-CZ" sz="2800" dirty="0" err="1" smtClean="0"/>
              <a:t>pri</a:t>
            </a:r>
            <a:r>
              <a:rPr lang="cs-CZ" sz="2800" dirty="0" smtClean="0"/>
              <a:t> sebe a </a:t>
            </a:r>
            <a:r>
              <a:rPr lang="cs-CZ" sz="2800" dirty="0" err="1" smtClean="0"/>
              <a:t>pravidelne</a:t>
            </a:r>
            <a:r>
              <a:rPr lang="cs-CZ" sz="2800" dirty="0" smtClean="0"/>
              <a:t> </a:t>
            </a:r>
            <a:r>
              <a:rPr lang="cs-CZ" sz="2800" dirty="0" err="1" smtClean="0"/>
              <a:t>usporiadané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076450"/>
            <a:ext cx="582453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err="1" smtClean="0"/>
              <a:t>kvapalnom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040063"/>
            <a:ext cx="582453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err="1" smtClean="0"/>
              <a:t>plynnom</a:t>
            </a:r>
            <a:endParaRPr lang="cs-CZ" sz="2400" baseline="-250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005263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err="1" smtClean="0"/>
              <a:t>pevnom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3967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19113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29368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0704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err="1" smtClean="0"/>
              <a:t>tekutom</a:t>
            </a:r>
            <a:endParaRPr lang="cs-CZ" sz="2400" baseline="-250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0323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4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Večná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kvapalina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1000</a:t>
            </a:r>
          </a:p>
          <a:p>
            <a:pPr marL="342900" indent="-342900">
              <a:spcBef>
                <a:spcPct val="20000"/>
              </a:spcBef>
            </a:pPr>
            <a:r>
              <a:rPr lang="sk-SK" sz="2800" dirty="0" smtClean="0"/>
              <a:t>Úžitková voda sa nemá používať na:</a:t>
            </a:r>
            <a:endParaRPr lang="cs-CZ" sz="26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228850"/>
            <a:ext cx="58245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sk-SK" sz="2400" dirty="0" smtClean="0"/>
              <a:t>pitie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92463"/>
            <a:ext cx="5824538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sk-SK" sz="2400" dirty="0" smtClean="0"/>
              <a:t>polievanie kvetov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157663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sk-SK" sz="2400" dirty="0" smtClean="0"/>
              <a:t>umývanie áut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062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246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089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2228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sk-SK" sz="2400" dirty="0" smtClean="0"/>
              <a:t>pranie bielizne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81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9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Večná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kvapalina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2000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sk-SK" sz="2800" dirty="0" smtClean="0"/>
              <a:t>Vyznač, čo môže znečistiť vodu v </a:t>
            </a:r>
            <a:r>
              <a:rPr lang="sk-SK" sz="2800" dirty="0" smtClean="0"/>
              <a:t>rieke: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327275"/>
            <a:ext cx="58245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sk-SK" sz="2400" dirty="0" smtClean="0"/>
              <a:t>kyslík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290888"/>
            <a:ext cx="5824538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sk-SK" sz="2400" dirty="0" smtClean="0"/>
              <a:t>piesok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256088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sk-SK" sz="2400" dirty="0" smtClean="0"/>
              <a:t>motorový olej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27990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451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240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321300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sk-SK" sz="2400" dirty="0" smtClean="0"/>
              <a:t>ryby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3147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6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Večná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kvapalina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3000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/>
            <a:r>
              <a:rPr lang="sk-SK" sz="2800" dirty="0" smtClean="0"/>
              <a:t>Najviac nečistôt obsahuje voda:</a:t>
            </a:r>
            <a:endParaRPr lang="sk-SK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sk-SK" sz="2400" dirty="0" smtClean="0"/>
              <a:t>minerálna</a:t>
            </a:r>
            <a:endParaRPr lang="cs-CZ" sz="2400" baseline="-250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sk-SK" sz="2400" dirty="0" smtClean="0"/>
              <a:t>dažďová</a:t>
            </a:r>
            <a:endParaRPr lang="cs-CZ" sz="2400" baseline="-250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sk-SK" sz="2400" dirty="0" smtClean="0"/>
              <a:t>podzemná</a:t>
            </a:r>
            <a:endParaRPr lang="cs-CZ" sz="2400" baseline="-250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1831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0257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l"/>
            <a:r>
              <a:rPr lang="cs-CZ" sz="2400" dirty="0"/>
              <a:t>d) </a:t>
            </a:r>
            <a:r>
              <a:rPr lang="sk-SK" sz="2400" dirty="0" smtClean="0"/>
              <a:t>odpadová</a:t>
            </a:r>
            <a:endParaRPr lang="sk-SK" sz="2400" dirty="0" smtClean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1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Večná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kvapalina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4000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sk-SK" sz="2800" dirty="0" smtClean="0"/>
              <a:t>Rozhodni, ktorý z nasledujúcich výrokov je </a:t>
            </a:r>
            <a:r>
              <a:rPr lang="sk-SK" sz="2800" dirty="0" smtClean="0"/>
              <a:t>pravdivý: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2355850"/>
            <a:ext cx="582453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sk-SK" sz="2400" dirty="0" smtClean="0"/>
              <a:t>Voda má vždy kvapalné skupenstvo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3319463"/>
            <a:ext cx="582453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/>
              <a:t>b)</a:t>
            </a:r>
            <a:r>
              <a:rPr lang="sk-SK" sz="2400" dirty="0" smtClean="0"/>
              <a:t>Voda </a:t>
            </a:r>
            <a:r>
              <a:rPr lang="sk-SK" sz="2400" dirty="0" smtClean="0"/>
              <a:t>pokrýva polovicu povrchu Zeme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284663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/>
              <a:t>c) </a:t>
            </a:r>
            <a:r>
              <a:rPr lang="sk-SK" sz="2200" dirty="0" smtClean="0"/>
              <a:t>Voda </a:t>
            </a:r>
            <a:r>
              <a:rPr lang="sk-SK" sz="2200" dirty="0" smtClean="0"/>
              <a:t>v </a:t>
            </a:r>
            <a:r>
              <a:rPr lang="sk-SK" sz="2200" dirty="0" err="1" smtClean="0"/>
              <a:t>umyvárkach</a:t>
            </a:r>
            <a:r>
              <a:rPr lang="sk-SK" sz="2200" dirty="0" smtClean="0"/>
              <a:t> áut je destilovaná</a:t>
            </a:r>
            <a:endParaRPr lang="cs-CZ" sz="2200" baseline="300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29501" y="5373687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29500" y="3216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27912" y="22526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53498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sk-SK" sz="2400" dirty="0" smtClean="0"/>
              <a:t>Voda zo studne je podzemná voda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29500" y="43084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5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Večná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kvapalina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5000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sk-SK" sz="2800" dirty="0" smtClean="0"/>
              <a:t>Rozhodni, ktorý z nasledujúcich výrokov je </a:t>
            </a:r>
            <a:r>
              <a:rPr lang="sk-SK" sz="2800" dirty="0" smtClean="0"/>
              <a:t>nepravdivý</a:t>
            </a:r>
            <a:r>
              <a:rPr lang="sk-SK" sz="2800" dirty="0" smtClean="0"/>
              <a:t>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390775"/>
            <a:ext cx="58245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sk-SK" sz="2400" dirty="0" smtClean="0"/>
              <a:t>Voda z potokov a riek je povrchová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54388"/>
            <a:ext cx="5824538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sk-SK" sz="2400" dirty="0" smtClean="0"/>
              <a:t>Vodovodná voda je pitná</a:t>
            </a:r>
            <a:endParaRPr lang="cs-CZ" sz="2400" baseline="-250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319588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sk-SK" sz="2400" dirty="0" smtClean="0"/>
              <a:t>Vodovodná voda je </a:t>
            </a:r>
            <a:r>
              <a:rPr lang="sk-SK" sz="2400" dirty="0" smtClean="0"/>
              <a:t>úžitková</a:t>
            </a:r>
            <a:endParaRPr lang="cs-CZ" sz="2400" baseline="-250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34340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086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875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384800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sk-SK" sz="2400" dirty="0" smtClean="0"/>
              <a:t>Voda zo studne je podzemná voda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3782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7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sk-SK" sz="2800" b="0"/>
          </a:p>
        </p:txBody>
      </p:sp>
      <p:sp>
        <p:nvSpPr>
          <p:cNvPr id="19510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Čo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dýchame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Koľko</a:t>
            </a:r>
            <a:r>
              <a:rPr lang="cs-CZ" sz="2800" dirty="0" smtClean="0"/>
              <a:t> vydrží </a:t>
            </a:r>
            <a:r>
              <a:rPr lang="cs-CZ" sz="2800" dirty="0" err="1" smtClean="0"/>
              <a:t>človek</a:t>
            </a:r>
            <a:r>
              <a:rPr lang="cs-CZ" sz="2800" dirty="0" smtClean="0"/>
              <a:t> bez vzduchu?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228850"/>
            <a:ext cx="647065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err="1" smtClean="0"/>
              <a:t>n</a:t>
            </a:r>
            <a:r>
              <a:rPr lang="cs-CZ" sz="2400" dirty="0" err="1" smtClean="0"/>
              <a:t>iekoľko</a:t>
            </a:r>
            <a:r>
              <a:rPr lang="cs-CZ" sz="2400" dirty="0" smtClean="0"/>
              <a:t> </a:t>
            </a:r>
            <a:r>
              <a:rPr lang="cs-CZ" sz="2400" dirty="0" err="1" smtClean="0"/>
              <a:t>minút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192463"/>
            <a:ext cx="6470650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smtClean="0"/>
              <a:t>hodinu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157663"/>
            <a:ext cx="647858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smtClean="0"/>
              <a:t>t</a:t>
            </a:r>
            <a:r>
              <a:rPr lang="cs-CZ" sz="2400" dirty="0" smtClean="0"/>
              <a:t>ri hodiny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062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246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089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5222875"/>
            <a:ext cx="647858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smtClean="0"/>
              <a:t>t</a:t>
            </a:r>
            <a:r>
              <a:rPr lang="cs-CZ" sz="2400" dirty="0" smtClean="0"/>
              <a:t>ri dni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81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4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Čo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dýchame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Plynný obal </a:t>
            </a:r>
            <a:r>
              <a:rPr lang="cs-CZ" sz="2800" dirty="0" err="1" smtClean="0"/>
              <a:t>Zeme</a:t>
            </a:r>
            <a:r>
              <a:rPr lang="cs-CZ" sz="2800" dirty="0" smtClean="0"/>
              <a:t> </a:t>
            </a:r>
            <a:r>
              <a:rPr lang="cs-CZ" sz="2800" dirty="0" err="1" smtClean="0"/>
              <a:t>sa</a:t>
            </a:r>
            <a:r>
              <a:rPr lang="cs-CZ" sz="2800" dirty="0" smtClean="0"/>
              <a:t> volá: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5238" y="2136775"/>
            <a:ext cx="582453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smtClean="0"/>
              <a:t>ozonosféra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5238" y="3100388"/>
            <a:ext cx="582453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smtClean="0"/>
              <a:t>hydrosféra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5238" y="4065588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smtClean="0"/>
              <a:t>atmosféra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3788" y="4089400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5375" y="51546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3787" y="20335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5238" y="5130800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smtClean="0"/>
              <a:t>biosféra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5375" y="31242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51" name="AutoShape 49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1123950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1000</a:t>
            </a:r>
          </a:p>
        </p:txBody>
      </p:sp>
      <p:sp>
        <p:nvSpPr>
          <p:cNvPr id="280058" name="AutoShape 50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1123950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1000</a:t>
            </a:r>
          </a:p>
        </p:txBody>
      </p:sp>
      <p:sp>
        <p:nvSpPr>
          <p:cNvPr id="280059" name="AutoShape 50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1123950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1000</a:t>
            </a:r>
          </a:p>
        </p:txBody>
      </p:sp>
      <p:sp>
        <p:nvSpPr>
          <p:cNvPr id="280060" name="AutoShape 50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57988" y="1123950"/>
            <a:ext cx="2011362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1000</a:t>
            </a:r>
          </a:p>
        </p:txBody>
      </p:sp>
      <p:sp>
        <p:nvSpPr>
          <p:cNvPr id="280062" name="AutoShape 5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2024063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2000</a:t>
            </a:r>
          </a:p>
        </p:txBody>
      </p:sp>
      <p:sp>
        <p:nvSpPr>
          <p:cNvPr id="280063" name="AutoShape 5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2024063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2000</a:t>
            </a:r>
          </a:p>
        </p:txBody>
      </p:sp>
      <p:sp>
        <p:nvSpPr>
          <p:cNvPr id="280064" name="AutoShape 5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2024063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2000</a:t>
            </a:r>
          </a:p>
        </p:txBody>
      </p:sp>
      <p:sp>
        <p:nvSpPr>
          <p:cNvPr id="280065" name="AutoShape 51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2024063"/>
            <a:ext cx="2011363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2000</a:t>
            </a:r>
          </a:p>
        </p:txBody>
      </p:sp>
      <p:sp>
        <p:nvSpPr>
          <p:cNvPr id="280067" name="AutoShape 51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2924175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3000</a:t>
            </a:r>
          </a:p>
        </p:txBody>
      </p:sp>
      <p:sp>
        <p:nvSpPr>
          <p:cNvPr id="280068" name="AutoShape 51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2924175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3000</a:t>
            </a:r>
          </a:p>
        </p:txBody>
      </p:sp>
      <p:sp>
        <p:nvSpPr>
          <p:cNvPr id="280069" name="AutoShape 51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2924175"/>
            <a:ext cx="2011362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3000</a:t>
            </a:r>
          </a:p>
        </p:txBody>
      </p:sp>
      <p:sp>
        <p:nvSpPr>
          <p:cNvPr id="280070" name="AutoShape 51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2924175"/>
            <a:ext cx="2011363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3000</a:t>
            </a:r>
          </a:p>
        </p:txBody>
      </p:sp>
      <p:sp>
        <p:nvSpPr>
          <p:cNvPr id="280072" name="AutoShape 520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3824288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4000</a:t>
            </a:r>
          </a:p>
        </p:txBody>
      </p:sp>
      <p:sp>
        <p:nvSpPr>
          <p:cNvPr id="280073" name="AutoShape 521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3824288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4000</a:t>
            </a:r>
          </a:p>
        </p:txBody>
      </p:sp>
      <p:sp>
        <p:nvSpPr>
          <p:cNvPr id="280074" name="AutoShape 522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3824288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4000</a:t>
            </a:r>
          </a:p>
        </p:txBody>
      </p:sp>
      <p:sp>
        <p:nvSpPr>
          <p:cNvPr id="280075" name="AutoShape 523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3824288"/>
            <a:ext cx="2011363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4000</a:t>
            </a:r>
          </a:p>
        </p:txBody>
      </p:sp>
      <p:sp>
        <p:nvSpPr>
          <p:cNvPr id="280077" name="AutoShape 525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4724400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5000</a:t>
            </a:r>
          </a:p>
        </p:txBody>
      </p:sp>
      <p:sp>
        <p:nvSpPr>
          <p:cNvPr id="280078" name="AutoShape 526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4724400"/>
            <a:ext cx="2011362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5000</a:t>
            </a:r>
          </a:p>
        </p:txBody>
      </p:sp>
      <p:sp>
        <p:nvSpPr>
          <p:cNvPr id="280079" name="AutoShape 52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4724400"/>
            <a:ext cx="2011362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5000</a:t>
            </a:r>
          </a:p>
        </p:txBody>
      </p:sp>
      <p:sp>
        <p:nvSpPr>
          <p:cNvPr id="280080" name="AutoShape 52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4724400"/>
            <a:ext cx="2011363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/>
              <a:t>5000</a:t>
            </a:r>
          </a:p>
        </p:txBody>
      </p:sp>
      <p:sp>
        <p:nvSpPr>
          <p:cNvPr id="280082" name="AutoShape 5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75" y="260350"/>
            <a:ext cx="2011363" cy="1044575"/>
          </a:xfrm>
          <a:prstGeom prst="actionButtonBlank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err="1" smtClean="0"/>
              <a:t>Objavujeme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chémiu</a:t>
            </a:r>
            <a:r>
              <a:rPr lang="cs-CZ" dirty="0" smtClean="0"/>
              <a:t> 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našom</a:t>
            </a:r>
            <a:r>
              <a:rPr lang="cs-CZ" dirty="0" smtClean="0"/>
              <a:t> okolí</a:t>
            </a:r>
          </a:p>
        </p:txBody>
      </p:sp>
      <p:sp>
        <p:nvSpPr>
          <p:cNvPr id="280083" name="AutoShape 5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30500" y="260350"/>
            <a:ext cx="2011363" cy="1044575"/>
          </a:xfrm>
          <a:prstGeom prst="actionButtonBlank">
            <a:avLst/>
          </a:prstGeom>
          <a:solidFill>
            <a:srgbClr val="FF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/>
              <a:t>Vlastnosti </a:t>
            </a:r>
          </a:p>
          <a:p>
            <a:r>
              <a:rPr lang="cs-CZ" dirty="0" err="1" smtClean="0"/>
              <a:t>látok</a:t>
            </a:r>
            <a:endParaRPr lang="cs-CZ" dirty="0" smtClean="0"/>
          </a:p>
        </p:txBody>
      </p:sp>
      <p:sp>
        <p:nvSpPr>
          <p:cNvPr id="280084" name="AutoShape 5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6625" y="260350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err="1" smtClean="0"/>
              <a:t>Večná</a:t>
            </a:r>
            <a:endParaRPr lang="cs-CZ" dirty="0" smtClean="0"/>
          </a:p>
          <a:p>
            <a:r>
              <a:rPr lang="cs-CZ" dirty="0" err="1" smtClean="0"/>
              <a:t>kvapalina</a:t>
            </a:r>
            <a:endParaRPr lang="cs-CZ" dirty="0"/>
          </a:p>
        </p:txBody>
      </p:sp>
      <p:sp>
        <p:nvSpPr>
          <p:cNvPr id="280085" name="AutoShape 5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7988" y="260350"/>
            <a:ext cx="2011362" cy="1044575"/>
          </a:xfrm>
          <a:prstGeom prst="actionButtonBlank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err="1" smtClean="0"/>
              <a:t>Čo</a:t>
            </a:r>
            <a:r>
              <a:rPr lang="cs-CZ" dirty="0" smtClean="0"/>
              <a:t> </a:t>
            </a:r>
            <a:r>
              <a:rPr lang="cs-CZ" dirty="0" err="1" smtClean="0"/>
              <a:t>dýchame</a:t>
            </a:r>
            <a:endParaRPr lang="cs-CZ" dirty="0"/>
          </a:p>
        </p:txBody>
      </p:sp>
      <p:sp>
        <p:nvSpPr>
          <p:cNvPr id="3104" name="AutoShape 5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24175" y="6086475"/>
            <a:ext cx="3160713" cy="488950"/>
          </a:xfrm>
          <a:prstGeom prst="actionButtonBlank">
            <a:avLst/>
          </a:prstGeom>
          <a:solidFill>
            <a:srgbClr val="66FFFF"/>
          </a:solidFill>
          <a:ln w="254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err="1" smtClean="0"/>
              <a:t>Hracie</a:t>
            </a:r>
            <a:r>
              <a:rPr lang="cs-CZ" dirty="0" smtClean="0"/>
              <a:t> </a:t>
            </a:r>
            <a:r>
              <a:rPr lang="cs-CZ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0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0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0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0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0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0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0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0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0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0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0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0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0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0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0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0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0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0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80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0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80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0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5"/>
                  </p:tgtEl>
                </p:cond>
              </p:nextCondLst>
            </p:seq>
          </p:childTnLst>
        </p:cTn>
      </p:par>
    </p:tnLst>
    <p:bldLst>
      <p:bldP spid="280051" grpId="0" animBg="1"/>
      <p:bldP spid="280058" grpId="0" animBg="1"/>
      <p:bldP spid="280059" grpId="0" animBg="1"/>
      <p:bldP spid="280060" grpId="0" animBg="1"/>
      <p:bldP spid="280062" grpId="0" animBg="1"/>
      <p:bldP spid="280063" grpId="0" animBg="1"/>
      <p:bldP spid="280064" grpId="0" animBg="1"/>
      <p:bldP spid="280065" grpId="0" animBg="1"/>
      <p:bldP spid="280067" grpId="0" animBg="1"/>
      <p:bldP spid="280068" grpId="0" animBg="1"/>
      <p:bldP spid="280069" grpId="0" animBg="1"/>
      <p:bldP spid="280070" grpId="0" animBg="1"/>
      <p:bldP spid="280072" grpId="0" animBg="1"/>
      <p:bldP spid="280073" grpId="0" animBg="1"/>
      <p:bldP spid="280074" grpId="0" animBg="1"/>
      <p:bldP spid="280075" grpId="0" animBg="1"/>
      <p:bldP spid="280077" grpId="0" animBg="1"/>
      <p:bldP spid="280078" grpId="0" animBg="1"/>
      <p:bldP spid="280079" grpId="0" animBg="1"/>
      <p:bldP spid="280080" grpId="0" animBg="1"/>
      <p:bldP spid="280082" grpId="0" animBg="1"/>
      <p:bldP spid="280083" grpId="0" animBg="1"/>
      <p:bldP spid="280084" grpId="0" animBg="1"/>
      <p:bldP spid="2800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Čo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dýchame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Ktorý</a:t>
            </a:r>
            <a:r>
              <a:rPr lang="cs-CZ" sz="2800" dirty="0" smtClean="0"/>
              <a:t> plyn by </a:t>
            </a:r>
            <a:r>
              <a:rPr lang="cs-CZ" sz="2800" dirty="0" err="1" smtClean="0"/>
              <a:t>vo</a:t>
            </a:r>
            <a:r>
              <a:rPr lang="cs-CZ" sz="2800" dirty="0" smtClean="0"/>
              <a:t> vzduchu </a:t>
            </a:r>
            <a:r>
              <a:rPr lang="cs-CZ" sz="2800" dirty="0" err="1" smtClean="0"/>
              <a:t>nemal</a:t>
            </a:r>
            <a:r>
              <a:rPr lang="cs-CZ" sz="2800" dirty="0" smtClean="0"/>
              <a:t> byť?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0975" y="2005013"/>
            <a:ext cx="7594600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smtClean="0"/>
              <a:t>o</a:t>
            </a:r>
            <a:r>
              <a:rPr lang="cs-CZ" sz="2400" dirty="0" smtClean="0"/>
              <a:t>xid uhličitý</a:t>
            </a:r>
            <a:endParaRPr lang="cs-CZ" sz="28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0975" y="2968625"/>
            <a:ext cx="75946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</a:t>
            </a:r>
            <a:r>
              <a:rPr lang="cs-CZ" sz="2400" dirty="0" smtClean="0"/>
              <a:t>) kyslík</a:t>
            </a:r>
            <a:endParaRPr lang="cs-CZ" sz="2400" baseline="300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3933825"/>
            <a:ext cx="759618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smtClean="0"/>
              <a:t>dusík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8004176" y="502285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8004175" y="286543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8002587" y="190182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4999038"/>
            <a:ext cx="759618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</a:t>
            </a:r>
            <a:r>
              <a:rPr lang="cs-CZ" sz="1700" dirty="0"/>
              <a:t> </a:t>
            </a:r>
            <a:r>
              <a:rPr lang="cs-CZ" sz="2400" dirty="0" smtClean="0"/>
              <a:t>o</a:t>
            </a:r>
            <a:r>
              <a:rPr lang="cs-CZ" sz="2400" dirty="0" smtClean="0"/>
              <a:t>xid </a:t>
            </a:r>
            <a:r>
              <a:rPr lang="cs-CZ" sz="2400" dirty="0" err="1" smtClean="0"/>
              <a:t>siričitý</a:t>
            </a:r>
            <a:endParaRPr lang="cs-CZ" sz="17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8004175" y="395763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900113" y="587692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800" b="0"/>
          </a:p>
        </p:txBody>
      </p:sp>
      <p:sp>
        <p:nvSpPr>
          <p:cNvPr id="22569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Čo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dýchame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Čistý vzduch je</a:t>
            </a:r>
            <a:r>
              <a:rPr lang="cs-CZ" sz="2800" dirty="0" smtClean="0"/>
              <a:t>: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076450"/>
            <a:ext cx="582453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err="1" smtClean="0"/>
              <a:t>r</a:t>
            </a:r>
            <a:r>
              <a:rPr lang="cs-CZ" sz="2400" dirty="0" err="1" smtClean="0"/>
              <a:t>ôznorodá</a:t>
            </a:r>
            <a:r>
              <a:rPr lang="cs-CZ" sz="2400" dirty="0" smtClean="0"/>
              <a:t> </a:t>
            </a:r>
            <a:r>
              <a:rPr lang="cs-CZ" sz="2400" dirty="0" err="1" smtClean="0"/>
              <a:t>zmes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040063"/>
            <a:ext cx="582453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smtClean="0"/>
              <a:t>c</a:t>
            </a:r>
            <a:r>
              <a:rPr lang="cs-CZ" sz="2400" dirty="0" smtClean="0"/>
              <a:t>hemicky čistá látka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005263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/>
              <a:t>c) roztok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3967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19113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29368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0704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/>
              <a:t>d) chemický prvok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0323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4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Čo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dýchame</a:t>
            </a:r>
            <a:r>
              <a:rPr lang="cs-CZ" sz="36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5000</a:t>
            </a:r>
            <a:endParaRPr lang="cs-CZ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A</a:t>
            </a:r>
            <a:r>
              <a:rPr lang="cs-CZ" sz="2800" dirty="0" err="1" smtClean="0"/>
              <a:t>ko</a:t>
            </a:r>
            <a:r>
              <a:rPr lang="cs-CZ" sz="2800" dirty="0" smtClean="0"/>
              <a:t> </a:t>
            </a:r>
            <a:r>
              <a:rPr lang="cs-CZ" sz="2800" dirty="0" err="1" smtClean="0"/>
              <a:t>sa</a:t>
            </a:r>
            <a:r>
              <a:rPr lang="cs-CZ" sz="2800" dirty="0" smtClean="0"/>
              <a:t> volá proces v </a:t>
            </a:r>
            <a:r>
              <a:rPr lang="cs-CZ" sz="2800" dirty="0" err="1" smtClean="0"/>
              <a:t>prírode</a:t>
            </a:r>
            <a:r>
              <a:rPr lang="cs-CZ" sz="2800" dirty="0" smtClean="0"/>
              <a:t>, </a:t>
            </a:r>
            <a:r>
              <a:rPr lang="cs-CZ" sz="2800" dirty="0" err="1" smtClean="0"/>
              <a:t>pri</a:t>
            </a:r>
            <a:r>
              <a:rPr lang="cs-CZ" sz="2800" dirty="0" smtClean="0"/>
              <a:t> </a:t>
            </a:r>
            <a:r>
              <a:rPr lang="cs-CZ" sz="2800" dirty="0" err="1" smtClean="0"/>
              <a:t>ktorom</a:t>
            </a:r>
            <a:r>
              <a:rPr lang="cs-CZ" sz="2800" dirty="0" smtClean="0"/>
              <a:t> vzniká kyslík?</a:t>
            </a:r>
            <a:endParaRPr lang="cs-CZ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419350"/>
            <a:ext cx="58245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smtClean="0"/>
              <a:t>fotosyntéza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82963"/>
            <a:ext cx="5824538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err="1" smtClean="0"/>
              <a:t>filtrácia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348163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err="1" smtClean="0"/>
              <a:t>destilácia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2526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37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2797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4133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err="1" smtClean="0"/>
              <a:t>sublimácia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71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i="1" dirty="0" smtClean="0">
              <a:latin typeface="Arial" charset="0"/>
            </a:endParaRPr>
          </a:p>
          <a:p>
            <a:pPr>
              <a:buNone/>
            </a:pPr>
            <a:r>
              <a:rPr lang="cs-CZ" b="1" dirty="0" err="1" smtClean="0">
                <a:latin typeface="Comic Sans MS" pitchFamily="66" charset="0"/>
              </a:rPr>
              <a:t>Mgr.Mariana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Pavelčáková</a:t>
            </a:r>
            <a:endParaRPr lang="cs-CZ" b="1" dirty="0" smtClean="0">
              <a:latin typeface="Comic Sans MS" pitchFamily="66" charset="0"/>
            </a:endParaRPr>
          </a:p>
          <a:p>
            <a:pPr>
              <a:buNone/>
            </a:pPr>
            <a:endParaRPr lang="cs-CZ" b="1" dirty="0" smtClean="0">
              <a:latin typeface="Comic Sans MS" pitchFamily="66" charset="0"/>
            </a:endParaRPr>
          </a:p>
          <a:p>
            <a:pPr>
              <a:buNone/>
            </a:pPr>
            <a:endParaRPr lang="cs-CZ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b="1" dirty="0" err="1" smtClean="0">
                <a:latin typeface="Comic Sans MS" pitchFamily="66" charset="0"/>
              </a:rPr>
              <a:t>Podľa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námetu</a:t>
            </a:r>
            <a:r>
              <a:rPr lang="cs-CZ" sz="2800" b="1" dirty="0" smtClean="0">
                <a:latin typeface="Comic Sans MS" pitchFamily="66" charset="0"/>
              </a:rPr>
              <a:t> Mgr</a:t>
            </a:r>
            <a:r>
              <a:rPr lang="cs-CZ" sz="2800" b="1" dirty="0" smtClean="0">
                <a:latin typeface="Comic Sans MS" pitchFamily="66" charset="0"/>
              </a:rPr>
              <a:t>. </a:t>
            </a:r>
            <a:r>
              <a:rPr lang="cs-CZ" sz="2800" b="1" dirty="0" smtClean="0">
                <a:latin typeface="Comic Sans MS" pitchFamily="66" charset="0"/>
              </a:rPr>
              <a:t>Michala Kapouna,</a:t>
            </a:r>
            <a:endParaRPr lang="cs-CZ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b="1" dirty="0" smtClean="0">
                <a:latin typeface="Comic Sans MS" pitchFamily="66" charset="0"/>
              </a:rPr>
              <a:t>dostupné </a:t>
            </a:r>
            <a:r>
              <a:rPr lang="cs-CZ" sz="2800" b="1" dirty="0" smtClean="0">
                <a:latin typeface="Comic Sans MS" pitchFamily="66" charset="0"/>
              </a:rPr>
              <a:t>z Metodického portálu www.</a:t>
            </a:r>
            <a:r>
              <a:rPr lang="cs-CZ" sz="2800" b="1" dirty="0" err="1" smtClean="0">
                <a:latin typeface="Comic Sans MS" pitchFamily="66" charset="0"/>
              </a:rPr>
              <a:t>rvp.cz</a:t>
            </a:r>
            <a:endParaRPr lang="sk-SK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547688"/>
            <a:ext cx="8642350" cy="720725"/>
          </a:xfrm>
        </p:spPr>
        <p:txBody>
          <a:bodyPr/>
          <a:lstStyle/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Objavujeme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chémiu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v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našom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okolí 1000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2800" b="1" dirty="0" err="1" smtClean="0">
                <a:latin typeface="Comic Sans MS" pitchFamily="66" charset="0"/>
              </a:rPr>
              <a:t>Ktorý</a:t>
            </a:r>
            <a:r>
              <a:rPr lang="cs-CZ" sz="2800" b="1" dirty="0" smtClean="0">
                <a:latin typeface="Comic Sans MS" pitchFamily="66" charset="0"/>
              </a:rPr>
              <a:t> dej z </a:t>
            </a:r>
            <a:r>
              <a:rPr lang="cs-CZ" sz="2800" b="1" dirty="0" err="1" smtClean="0">
                <a:latin typeface="Comic Sans MS" pitchFamily="66" charset="0"/>
              </a:rPr>
              <a:t>bežného</a:t>
            </a:r>
            <a:r>
              <a:rPr lang="cs-CZ" sz="2800" b="1" dirty="0" smtClean="0">
                <a:latin typeface="Comic Sans MS" pitchFamily="66" charset="0"/>
              </a:rPr>
              <a:t> života je chemická </a:t>
            </a:r>
            <a:r>
              <a:rPr lang="cs-CZ" sz="2800" b="1" dirty="0" err="1" smtClean="0">
                <a:latin typeface="Comic Sans MS" pitchFamily="66" charset="0"/>
              </a:rPr>
              <a:t>premena</a:t>
            </a:r>
            <a:r>
              <a:rPr lang="cs-CZ" sz="2800" b="1" dirty="0" smtClean="0">
                <a:latin typeface="Comic Sans MS" pitchFamily="66" charset="0"/>
              </a:rPr>
              <a:t>?</a:t>
            </a:r>
            <a:endParaRPr lang="cs-CZ" sz="2800" dirty="0" smtClean="0">
              <a:latin typeface="Comic Sans MS" pitchFamily="66" charset="0"/>
            </a:endParaRPr>
          </a:p>
        </p:txBody>
      </p:sp>
      <p:sp>
        <p:nvSpPr>
          <p:cNvPr id="40975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265363"/>
            <a:ext cx="582453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err="1" smtClean="0"/>
              <a:t>rozbitie</a:t>
            </a:r>
            <a:r>
              <a:rPr lang="cs-CZ" sz="2400" dirty="0" smtClean="0"/>
              <a:t> </a:t>
            </a:r>
            <a:r>
              <a:rPr lang="cs-CZ" sz="2400" dirty="0" err="1" smtClean="0"/>
              <a:t>sklenenej</a:t>
            </a:r>
            <a:r>
              <a:rPr lang="cs-CZ" sz="2400" dirty="0" smtClean="0"/>
              <a:t> </a:t>
            </a:r>
            <a:r>
              <a:rPr lang="cs-CZ" sz="2400" dirty="0"/>
              <a:t>nádoby</a:t>
            </a: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228975"/>
            <a:ext cx="582453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err="1" smtClean="0"/>
              <a:t>sušenie</a:t>
            </a:r>
            <a:r>
              <a:rPr lang="cs-CZ" sz="2400" dirty="0" smtClean="0"/>
              <a:t> </a:t>
            </a:r>
            <a:r>
              <a:rPr lang="cs-CZ" sz="2400" dirty="0" err="1" smtClean="0"/>
              <a:t>bielizne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1941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err="1" smtClean="0"/>
              <a:t>hrdzavenie</a:t>
            </a:r>
            <a:r>
              <a:rPr lang="cs-CZ" sz="2400" dirty="0" smtClean="0"/>
              <a:t> </a:t>
            </a:r>
            <a:r>
              <a:rPr lang="cs-CZ" sz="2400" dirty="0" err="1" smtClean="0"/>
              <a:t>drôteného</a:t>
            </a:r>
            <a:r>
              <a:rPr lang="cs-CZ" sz="2400" dirty="0" smtClean="0"/>
              <a:t> </a:t>
            </a:r>
            <a:r>
              <a:rPr lang="cs-CZ" sz="2400" dirty="0"/>
              <a:t>plotu</a:t>
            </a: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41560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21002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1257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259388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err="1" smtClean="0"/>
              <a:t>mrznutie</a:t>
            </a:r>
            <a:r>
              <a:rPr lang="cs-CZ" sz="2400" dirty="0" smtClean="0"/>
              <a:t> </a:t>
            </a:r>
            <a:r>
              <a:rPr lang="cs-CZ" sz="2400" dirty="0"/>
              <a:t>vody</a:t>
            </a: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2212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2" name="Rectangle 3"/>
          <p:cNvSpPr>
            <a:spLocks noChangeArrowheads="1"/>
          </p:cNvSpPr>
          <p:nvPr/>
        </p:nvSpPr>
        <p:spPr bwMode="auto">
          <a:xfrm>
            <a:off x="0" y="54768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0000"/>
                </a:solidFill>
              </a:rPr>
              <a:t>Objavujeme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chémiu</a:t>
            </a:r>
            <a:r>
              <a:rPr lang="cs-CZ" sz="3600" dirty="0" smtClean="0">
                <a:solidFill>
                  <a:srgbClr val="FF0000"/>
                </a:solidFill>
              </a:rPr>
              <a:t> v </a:t>
            </a:r>
            <a:r>
              <a:rPr lang="cs-CZ" sz="3600" dirty="0" err="1" smtClean="0">
                <a:solidFill>
                  <a:srgbClr val="FF0000"/>
                </a:solidFill>
              </a:rPr>
              <a:t>našom</a:t>
            </a:r>
            <a:r>
              <a:rPr lang="cs-CZ" sz="3600" dirty="0" smtClean="0">
                <a:solidFill>
                  <a:srgbClr val="FF0000"/>
                </a:solidFill>
              </a:rPr>
              <a:t> okolí </a:t>
            </a:r>
            <a:r>
              <a:rPr lang="cs-CZ" sz="3600" dirty="0" smtClean="0">
                <a:solidFill>
                  <a:srgbClr val="FF0000"/>
                </a:solidFill>
              </a:rPr>
              <a:t>2000</a:t>
            </a:r>
            <a:r>
              <a:rPr lang="cs-CZ" sz="3600" dirty="0" smtClean="0"/>
              <a:t> </a:t>
            </a:r>
            <a:endParaRPr lang="cs-CZ" sz="3600" dirty="0"/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Do </a:t>
            </a:r>
            <a:r>
              <a:rPr lang="cs-CZ" sz="2800" dirty="0" err="1" smtClean="0"/>
              <a:t>ktorého</a:t>
            </a:r>
            <a:r>
              <a:rPr lang="cs-CZ" sz="2800" dirty="0" smtClean="0"/>
              <a:t> </a:t>
            </a:r>
            <a:r>
              <a:rPr lang="cs-CZ" sz="2800" dirty="0" err="1" smtClean="0"/>
              <a:t>kontajnera</a:t>
            </a:r>
            <a:r>
              <a:rPr lang="cs-CZ" sz="2800" dirty="0" smtClean="0"/>
              <a:t> vhodíme staré noviny </a:t>
            </a:r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a časopisy?</a:t>
            </a:r>
            <a:endParaRPr lang="cs-CZ" sz="2800" b="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2505075"/>
            <a:ext cx="65055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smtClean="0"/>
              <a:t>zeleného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3468688"/>
            <a:ext cx="65055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smtClean="0"/>
              <a:t>červeného</a:t>
            </a:r>
            <a:endParaRPr lang="cs-CZ" sz="2400" baseline="300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4433888"/>
            <a:ext cx="6513512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100" dirty="0"/>
              <a:t>c) </a:t>
            </a:r>
            <a:r>
              <a:rPr lang="cs-CZ" sz="2400" dirty="0" err="1" smtClean="0"/>
              <a:t>žltého</a:t>
            </a:r>
            <a:endParaRPr lang="cs-CZ" sz="2100" baseline="300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52291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3655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4018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5499100"/>
            <a:ext cx="651351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smtClean="0"/>
              <a:t>modrého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577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4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8" name="Rectangle 3"/>
          <p:cNvSpPr>
            <a:spLocks noChangeArrowheads="1"/>
          </p:cNvSpPr>
          <p:nvPr/>
        </p:nvSpPr>
        <p:spPr bwMode="auto">
          <a:xfrm>
            <a:off x="0" y="54768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0000"/>
                </a:solidFill>
              </a:rPr>
              <a:t>Objavujeme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chémiu</a:t>
            </a:r>
            <a:r>
              <a:rPr lang="cs-CZ" sz="3600" dirty="0" smtClean="0">
                <a:solidFill>
                  <a:srgbClr val="FF0000"/>
                </a:solidFill>
              </a:rPr>
              <a:t> v </a:t>
            </a:r>
            <a:r>
              <a:rPr lang="cs-CZ" sz="3600" dirty="0" err="1" smtClean="0">
                <a:solidFill>
                  <a:srgbClr val="FF0000"/>
                </a:solidFill>
              </a:rPr>
              <a:t>našom</a:t>
            </a:r>
            <a:r>
              <a:rPr lang="cs-CZ" sz="3600" dirty="0" smtClean="0">
                <a:solidFill>
                  <a:srgbClr val="FF0000"/>
                </a:solidFill>
              </a:rPr>
              <a:t> okolí </a:t>
            </a:r>
            <a:r>
              <a:rPr lang="cs-CZ" sz="3600" dirty="0" smtClean="0">
                <a:solidFill>
                  <a:srgbClr val="FF0000"/>
                </a:solidFill>
              </a:rPr>
              <a:t>3000</a:t>
            </a:r>
            <a:r>
              <a:rPr lang="cs-CZ" sz="3600" dirty="0" smtClean="0"/>
              <a:t> </a:t>
            </a:r>
            <a:endParaRPr lang="cs-CZ" sz="3600" dirty="0"/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Prírodná</a:t>
            </a:r>
            <a:r>
              <a:rPr lang="cs-CZ" sz="2800" dirty="0" smtClean="0"/>
              <a:t> surovina </a:t>
            </a:r>
            <a:r>
              <a:rPr lang="cs-CZ" sz="2800" dirty="0" err="1" smtClean="0"/>
              <a:t>pre</a:t>
            </a:r>
            <a:r>
              <a:rPr lang="cs-CZ" sz="2800" dirty="0" smtClean="0"/>
              <a:t> chemický </a:t>
            </a:r>
            <a:r>
              <a:rPr lang="cs-CZ" sz="2800" dirty="0" err="1" smtClean="0"/>
              <a:t>priemysel</a:t>
            </a:r>
            <a:r>
              <a:rPr lang="cs-CZ" sz="2800" dirty="0" smtClean="0"/>
              <a:t> </a:t>
            </a:r>
            <a:r>
              <a:rPr lang="cs-CZ" sz="2800" dirty="0"/>
              <a:t>je:</a:t>
            </a:r>
            <a:endParaRPr lang="cs-CZ" sz="2800" b="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455863"/>
            <a:ext cx="5824538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err="1" smtClean="0"/>
              <a:t>papier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419475"/>
            <a:ext cx="58245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smtClean="0"/>
              <a:t>sklo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3846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smtClean="0"/>
              <a:t>vápenec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408487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737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3526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449888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smtClean="0"/>
              <a:t>plast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4432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4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0" name="Rectangle 3"/>
          <p:cNvSpPr>
            <a:spLocks noChangeArrowheads="1"/>
          </p:cNvSpPr>
          <p:nvPr/>
        </p:nvSpPr>
        <p:spPr bwMode="auto">
          <a:xfrm>
            <a:off x="0" y="54768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0000"/>
                </a:solidFill>
              </a:rPr>
              <a:t>Objavujeme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chémiu</a:t>
            </a:r>
            <a:r>
              <a:rPr lang="cs-CZ" sz="3600" dirty="0" smtClean="0">
                <a:solidFill>
                  <a:srgbClr val="FF0000"/>
                </a:solidFill>
              </a:rPr>
              <a:t> v </a:t>
            </a:r>
            <a:r>
              <a:rPr lang="cs-CZ" sz="3600" dirty="0" err="1" smtClean="0">
                <a:solidFill>
                  <a:srgbClr val="FF0000"/>
                </a:solidFill>
              </a:rPr>
              <a:t>našom</a:t>
            </a:r>
            <a:r>
              <a:rPr lang="cs-CZ" sz="3600" dirty="0" smtClean="0">
                <a:solidFill>
                  <a:srgbClr val="FF0000"/>
                </a:solidFill>
              </a:rPr>
              <a:t> okolí </a:t>
            </a:r>
            <a:r>
              <a:rPr lang="cs-CZ" sz="3600" dirty="0" smtClean="0">
                <a:solidFill>
                  <a:srgbClr val="FF0000"/>
                </a:solidFill>
              </a:rPr>
              <a:t>4000</a:t>
            </a:r>
            <a:r>
              <a:rPr lang="cs-CZ" sz="3600" dirty="0" smtClean="0"/>
              <a:t> </a:t>
            </a:r>
            <a:endParaRPr lang="cs-CZ" sz="3600" dirty="0"/>
          </a:p>
          <a:p>
            <a:pPr marL="342900" indent="-342900">
              <a:spcBef>
                <a:spcPct val="20000"/>
              </a:spcBef>
            </a:pPr>
            <a:r>
              <a:rPr lang="cs-CZ" sz="2800" dirty="0" smtClean="0"/>
              <a:t>Lebka s </a:t>
            </a:r>
            <a:r>
              <a:rPr lang="cs-CZ" sz="2800" dirty="0" err="1" smtClean="0"/>
              <a:t>prekríženými</a:t>
            </a:r>
            <a:r>
              <a:rPr lang="cs-CZ" sz="2800" dirty="0" smtClean="0"/>
              <a:t> </a:t>
            </a:r>
            <a:r>
              <a:rPr lang="cs-CZ" sz="2800" dirty="0" err="1" smtClean="0"/>
              <a:t>hnátmi</a:t>
            </a:r>
            <a:r>
              <a:rPr lang="cs-CZ" sz="2800" dirty="0" smtClean="0"/>
              <a:t> </a:t>
            </a:r>
            <a:r>
              <a:rPr lang="cs-CZ" sz="2800" dirty="0" err="1" smtClean="0"/>
              <a:t>sa</a:t>
            </a:r>
            <a:r>
              <a:rPr lang="cs-CZ" sz="2800" dirty="0" smtClean="0"/>
              <a:t> </a:t>
            </a:r>
            <a:r>
              <a:rPr lang="cs-CZ" sz="2800" dirty="0" err="1" smtClean="0"/>
              <a:t>nachádza</a:t>
            </a:r>
            <a:r>
              <a:rPr lang="cs-CZ" sz="2800" dirty="0" smtClean="0"/>
              <a:t> na označení chemických </a:t>
            </a:r>
            <a:r>
              <a:rPr lang="cs-CZ" sz="2800" dirty="0" err="1" smtClean="0"/>
              <a:t>látok</a:t>
            </a:r>
            <a:r>
              <a:rPr lang="cs-CZ" sz="2800" dirty="0" smtClean="0"/>
              <a:t>, </a:t>
            </a:r>
            <a:r>
              <a:rPr lang="cs-CZ" sz="2800" dirty="0" err="1" smtClean="0"/>
              <a:t>ktoré</a:t>
            </a:r>
            <a:r>
              <a:rPr lang="cs-CZ" sz="2800" dirty="0" smtClean="0"/>
              <a:t> </a:t>
            </a:r>
            <a:r>
              <a:rPr lang="cs-CZ" sz="2800" dirty="0" err="1" smtClean="0"/>
              <a:t>sú</a:t>
            </a:r>
            <a:r>
              <a:rPr lang="cs-CZ" sz="2800" dirty="0" smtClean="0"/>
              <a:t>:</a:t>
            </a:r>
            <a:endParaRPr lang="cs-CZ" sz="2800" b="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482850"/>
            <a:ext cx="58245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smtClean="0"/>
              <a:t>toxické</a:t>
            </a:r>
            <a:endParaRPr lang="cs-CZ" sz="2400" baseline="-250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446463"/>
            <a:ext cx="5824538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err="1" smtClean="0"/>
              <a:t>horľavé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411663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smtClean="0"/>
              <a:t>dráždi</a:t>
            </a:r>
            <a:r>
              <a:rPr lang="cs-CZ" sz="2400" dirty="0" smtClean="0"/>
              <a:t>vé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316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500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343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4768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smtClean="0"/>
              <a:t>n</a:t>
            </a:r>
            <a:r>
              <a:rPr lang="cs-CZ" sz="2400" dirty="0" smtClean="0"/>
              <a:t>ebezpečné </a:t>
            </a:r>
            <a:r>
              <a:rPr lang="cs-CZ" sz="2400" dirty="0" err="1" smtClean="0"/>
              <a:t>pre</a:t>
            </a:r>
            <a:r>
              <a:rPr lang="cs-CZ" sz="2400" dirty="0" smtClean="0"/>
              <a:t> životné </a:t>
            </a:r>
            <a:r>
              <a:rPr lang="cs-CZ" sz="2400" dirty="0" err="1" smtClean="0"/>
              <a:t>prostredie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35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Rectangle 3"/>
          <p:cNvSpPr>
            <a:spLocks noChangeArrowheads="1"/>
          </p:cNvSpPr>
          <p:nvPr/>
        </p:nvSpPr>
        <p:spPr bwMode="auto">
          <a:xfrm>
            <a:off x="0" y="547688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err="1" smtClean="0">
                <a:solidFill>
                  <a:srgbClr val="FF0000"/>
                </a:solidFill>
              </a:rPr>
              <a:t>Objavujeme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err="1" smtClean="0">
                <a:solidFill>
                  <a:srgbClr val="FF0000"/>
                </a:solidFill>
              </a:rPr>
              <a:t>chémiu</a:t>
            </a:r>
            <a:r>
              <a:rPr lang="cs-CZ" sz="3600" dirty="0" smtClean="0">
                <a:solidFill>
                  <a:srgbClr val="FF0000"/>
                </a:solidFill>
              </a:rPr>
              <a:t> v </a:t>
            </a:r>
            <a:r>
              <a:rPr lang="cs-CZ" sz="3600" dirty="0" err="1" smtClean="0">
                <a:solidFill>
                  <a:srgbClr val="FF0000"/>
                </a:solidFill>
              </a:rPr>
              <a:t>našom</a:t>
            </a:r>
            <a:r>
              <a:rPr lang="cs-CZ" sz="3600" dirty="0" smtClean="0">
                <a:solidFill>
                  <a:srgbClr val="FF0000"/>
                </a:solidFill>
              </a:rPr>
              <a:t> okolí </a:t>
            </a:r>
            <a:r>
              <a:rPr lang="cs-CZ" sz="3600" dirty="0" smtClean="0">
                <a:solidFill>
                  <a:srgbClr val="FF0000"/>
                </a:solidFill>
              </a:rPr>
              <a:t>5000</a:t>
            </a:r>
            <a:r>
              <a:rPr lang="cs-CZ" sz="3600" dirty="0" smtClean="0"/>
              <a:t> </a:t>
            </a:r>
            <a:endParaRPr lang="cs-CZ" sz="3600" dirty="0"/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Vieš</a:t>
            </a:r>
            <a:r>
              <a:rPr lang="cs-CZ" sz="2800" dirty="0" smtClean="0"/>
              <a:t> v </a:t>
            </a:r>
            <a:r>
              <a:rPr lang="cs-CZ" sz="2800" dirty="0" err="1" smtClean="0"/>
              <a:t>ktorom</a:t>
            </a:r>
            <a:r>
              <a:rPr lang="cs-CZ" sz="2800" dirty="0" smtClean="0"/>
              <a:t> </a:t>
            </a:r>
            <a:r>
              <a:rPr lang="cs-CZ" sz="2800" dirty="0" err="1" smtClean="0"/>
              <a:t>meste</a:t>
            </a:r>
            <a:r>
              <a:rPr lang="cs-CZ" sz="2800" dirty="0" smtClean="0"/>
              <a:t> na Slovensku </a:t>
            </a:r>
            <a:r>
              <a:rPr lang="cs-CZ" sz="2800" dirty="0" err="1" smtClean="0"/>
              <a:t>sa</a:t>
            </a:r>
            <a:r>
              <a:rPr lang="cs-CZ" sz="2800" dirty="0" smtClean="0"/>
              <a:t> </a:t>
            </a:r>
            <a:r>
              <a:rPr lang="cs-CZ" sz="2800" dirty="0" err="1" smtClean="0"/>
              <a:t>vyrábajú</a:t>
            </a:r>
            <a:r>
              <a:rPr lang="cs-CZ" sz="2800" dirty="0" smtClean="0"/>
              <a:t> pneumatiky</a:t>
            </a:r>
            <a:r>
              <a:rPr lang="cs-CZ" sz="2800" dirty="0" smtClean="0"/>
              <a:t>?</a:t>
            </a:r>
            <a:endParaRPr lang="cs-CZ" sz="2800" b="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2390775"/>
            <a:ext cx="65055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smtClean="0"/>
              <a:t>Košice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3354388"/>
            <a:ext cx="65055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dirty="0"/>
              <a:t>b) </a:t>
            </a:r>
            <a:r>
              <a:rPr lang="cs-CZ" sz="2400" dirty="0" smtClean="0"/>
              <a:t>Bratislava</a:t>
            </a:r>
            <a:endParaRPr lang="cs-CZ" sz="24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4319588"/>
            <a:ext cx="6513512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err="1" smtClean="0"/>
              <a:t>Púchov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34340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086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875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5384800"/>
            <a:ext cx="651351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smtClean="0"/>
              <a:t>Ružomberok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3782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Vlastnosti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látok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1000</a:t>
            </a: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Medzi</a:t>
            </a:r>
            <a:r>
              <a:rPr lang="cs-CZ" sz="2800" dirty="0" smtClean="0"/>
              <a:t> </a:t>
            </a:r>
            <a:r>
              <a:rPr lang="cs-CZ" sz="2800" dirty="0" err="1" smtClean="0"/>
              <a:t>horľavé</a:t>
            </a:r>
            <a:r>
              <a:rPr lang="cs-CZ" sz="2800" dirty="0" smtClean="0"/>
              <a:t> látky </a:t>
            </a:r>
            <a:r>
              <a:rPr lang="cs-CZ" sz="2800" dirty="0" err="1" smtClean="0"/>
              <a:t>nepatria</a:t>
            </a:r>
            <a:r>
              <a:rPr lang="cs-CZ" sz="2800" dirty="0" smtClean="0"/>
              <a:t>: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2355850"/>
            <a:ext cx="582453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smtClean="0"/>
              <a:t>zemný plyn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3319463"/>
            <a:ext cx="582453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err="1" smtClean="0"/>
              <a:t>lieh</a:t>
            </a:r>
            <a:endParaRPr lang="cs-CZ" sz="2400" baseline="300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284663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smtClean="0"/>
              <a:t>benzín</a:t>
            </a:r>
            <a:endParaRPr lang="cs-CZ" sz="2400" baseline="300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29501" y="5373687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29500" y="3216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27912" y="22526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53498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smtClean="0"/>
              <a:t>dusík</a:t>
            </a:r>
            <a:endParaRPr lang="cs-CZ" sz="24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29500" y="43084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Vlastnosti </a:t>
            </a:r>
            <a:r>
              <a:rPr lang="cs-CZ" sz="3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látok</a:t>
            </a:r>
            <a:r>
              <a:rPr lang="cs-CZ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2000</a:t>
            </a:r>
            <a:endParaRPr lang="cs-CZ" sz="36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800" dirty="0" err="1" smtClean="0"/>
              <a:t>Ktorú</a:t>
            </a:r>
            <a:r>
              <a:rPr lang="cs-CZ" sz="2800" dirty="0" smtClean="0"/>
              <a:t> </a:t>
            </a:r>
            <a:r>
              <a:rPr lang="cs-CZ" sz="2800" dirty="0" err="1" smtClean="0"/>
              <a:t>vlastnosť</a:t>
            </a:r>
            <a:r>
              <a:rPr lang="cs-CZ" sz="2800" dirty="0" smtClean="0"/>
              <a:t> </a:t>
            </a:r>
            <a:r>
              <a:rPr lang="cs-CZ" sz="2800" dirty="0" err="1" smtClean="0"/>
              <a:t>látok</a:t>
            </a:r>
            <a:r>
              <a:rPr lang="cs-CZ" sz="2800" dirty="0" smtClean="0"/>
              <a:t> dokážeme </a:t>
            </a:r>
            <a:r>
              <a:rPr lang="cs-CZ" sz="2800" dirty="0" err="1" smtClean="0"/>
              <a:t>zistiť</a:t>
            </a:r>
            <a:r>
              <a:rPr lang="cs-CZ" sz="2800" dirty="0" smtClean="0"/>
              <a:t> </a:t>
            </a:r>
            <a:r>
              <a:rPr lang="cs-CZ" sz="2800" dirty="0" err="1" smtClean="0"/>
              <a:t>výlučne</a:t>
            </a:r>
            <a:r>
              <a:rPr lang="cs-CZ" sz="2800" dirty="0" smtClean="0"/>
              <a:t> </a:t>
            </a:r>
            <a:r>
              <a:rPr lang="cs-CZ" sz="2800" dirty="0" err="1" smtClean="0"/>
              <a:t>pokusom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0950" y="2265363"/>
            <a:ext cx="5824538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a) </a:t>
            </a:r>
            <a:r>
              <a:rPr lang="cs-CZ" sz="2400" dirty="0" smtClean="0"/>
              <a:t>skupenstvo</a:t>
            </a:r>
            <a:endParaRPr lang="cs-CZ" sz="2400" dirty="0"/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0950" y="3228975"/>
            <a:ext cx="58245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b) </a:t>
            </a:r>
            <a:r>
              <a:rPr lang="cs-CZ" sz="2400" dirty="0" err="1" smtClean="0"/>
              <a:t>farba</a:t>
            </a:r>
            <a:endParaRPr lang="cs-CZ" sz="2400" baseline="-25000" dirty="0"/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0950" y="4194175"/>
            <a:ext cx="5832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c) </a:t>
            </a:r>
            <a:r>
              <a:rPr lang="cs-CZ" sz="2400" dirty="0" err="1" smtClean="0"/>
              <a:t>horľavosť</a:t>
            </a:r>
            <a:endParaRPr lang="cs-CZ" sz="2400" dirty="0"/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1088" y="415607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sk-SK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1087" y="21002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1087" y="31257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0950" y="5259388"/>
            <a:ext cx="5832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/>
              <a:t>d) </a:t>
            </a:r>
            <a:r>
              <a:rPr lang="cs-CZ" sz="2400" dirty="0" smtClean="0"/>
              <a:t>zápach</a:t>
            </a:r>
            <a:endParaRPr lang="cs-CZ" sz="2400" baseline="-25000" dirty="0"/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1087" y="52212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13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8500" y="6265863"/>
            <a:ext cx="1979612" cy="366712"/>
          </a:xfrm>
          <a:prstGeom prst="actionButtonBlank">
            <a:avLst/>
          </a:prstGeom>
          <a:solidFill>
            <a:srgbClr val="66FFFF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 err="1" smtClean="0"/>
              <a:t>Hracie</a:t>
            </a:r>
            <a:r>
              <a:rPr lang="cs-CZ" sz="1800" b="0" dirty="0" smtClean="0"/>
              <a:t> </a:t>
            </a:r>
            <a:r>
              <a:rPr lang="cs-CZ" sz="1800" b="0" dirty="0"/>
              <a:t>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2863</TotalTime>
  <Words>603</Words>
  <Application>Microsoft Office PowerPoint</Application>
  <PresentationFormat>Prezentácia na obrazovke (4:3)</PresentationFormat>
  <Paragraphs>179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Výchozí návrh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Riskuj!</dc:title>
  <dc:creator>Milada Teplá (Roštejnská)</dc:creator>
  <dc:description>Autorem materiálu a všech jeho částí, není-li uvedeno jinak, je Mgr. Michal Kapoun._x000d_
Dostupné z Metodického portálu www.rvp.cz, ISSN: 1802-4785, financovaného z ESF a státního rozpočtu ČR. Provozováno Výzkumným ústavem pedagogickým v Praze.</dc:description>
  <cp:lastModifiedBy>Mgr. Mariana Pavelčáková</cp:lastModifiedBy>
  <cp:revision>205</cp:revision>
  <dcterms:created xsi:type="dcterms:W3CDTF">2006-04-06T19:38:29Z</dcterms:created>
  <dcterms:modified xsi:type="dcterms:W3CDTF">2011-06-18T05:33:43Z</dcterms:modified>
</cp:coreProperties>
</file>