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2"/>
  </p:notesMasterIdLst>
  <p:sldIdLst>
    <p:sldId id="256" r:id="rId2"/>
    <p:sldId id="266" r:id="rId3"/>
    <p:sldId id="261" r:id="rId4"/>
    <p:sldId id="280" r:id="rId5"/>
    <p:sldId id="303" r:id="rId6"/>
    <p:sldId id="304" r:id="rId7"/>
    <p:sldId id="305" r:id="rId8"/>
    <p:sldId id="299" r:id="rId9"/>
    <p:sldId id="298" r:id="rId10"/>
    <p:sldId id="281" r:id="rId11"/>
    <p:sldId id="306" r:id="rId12"/>
    <p:sldId id="282" r:id="rId13"/>
    <p:sldId id="283" r:id="rId14"/>
    <p:sldId id="307" r:id="rId15"/>
    <p:sldId id="308" r:id="rId16"/>
    <p:sldId id="277" r:id="rId17"/>
    <p:sldId id="293" r:id="rId18"/>
    <p:sldId id="279" r:id="rId19"/>
    <p:sldId id="301" r:id="rId20"/>
    <p:sldId id="302" r:id="rId21"/>
    <p:sldId id="300" r:id="rId22"/>
    <p:sldId id="290" r:id="rId23"/>
    <p:sldId id="284" r:id="rId24"/>
    <p:sldId id="291" r:id="rId25"/>
    <p:sldId id="292" r:id="rId26"/>
    <p:sldId id="289" r:id="rId27"/>
    <p:sldId id="285" r:id="rId28"/>
    <p:sldId id="286" r:id="rId29"/>
    <p:sldId id="287" r:id="rId30"/>
    <p:sldId id="288" r:id="rId31"/>
    <p:sldId id="294" r:id="rId32"/>
    <p:sldId id="295" r:id="rId33"/>
    <p:sldId id="296" r:id="rId34"/>
    <p:sldId id="297" r:id="rId35"/>
    <p:sldId id="309" r:id="rId36"/>
    <p:sldId id="310" r:id="rId37"/>
    <p:sldId id="311" r:id="rId38"/>
    <p:sldId id="312" r:id="rId39"/>
    <p:sldId id="313" r:id="rId40"/>
    <p:sldId id="278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A7BAA2-8E35-4E25-8459-FD8DFCA0EAE5}" type="datetimeFigureOut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7B87B0-7817-4D89-A0A7-C13E3AC18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3652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5CFD-80E8-449A-8F82-1B87C2F3F7F3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E756-7DA9-4307-B877-DEF88BFCE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330536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05EE-1CC6-4DB6-B97C-1E081A62B135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A7E1-377E-495F-990E-6237E5155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266266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3A81F-4B61-4774-9AA9-BBA11B3B5836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877-F464-4702-BE0A-BF6C293F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967799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8AECC-4F7A-4041-912B-588B316061CD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C63B-D67C-4A53-8C72-05B9F0BD4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4691633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BC60-6F10-4BC8-A8C6-C38C2DEFDE69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33B02-07B2-476B-A2DD-3AAADA278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962710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1AD2-AEB2-4994-9B19-86B89A3B6C1C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72A8-40F4-4AF9-BC0A-6752A615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811602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17BF-27D2-4B05-A3DF-388B6F6FC003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2A0E-95E9-466B-85A7-0CA67E8A6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581711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617FA-59CB-42E4-B1CE-BA2561EB8869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DBE1-8BA9-4013-9673-57D456104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48806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B0B9-39E4-413A-AA29-EF3F7FEB2F66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6C78-5B96-4C01-B03C-223559983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977362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F084-695C-489C-9AA5-9C9791FDE124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30C5-C619-49D3-9A2B-CFB9C0DEB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98059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4F5DF-83C4-4FB6-BF4B-AE3C7CE82229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B508-955F-49DF-864B-BC7531BCC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912132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10A37F-1E98-4CFD-9577-FE5E91A27ACB}" type="datetime1">
              <a:rPr lang="ru-RU"/>
              <a:pPr>
                <a:defRPr/>
              </a:pPr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B6E30F-6830-402F-AE5D-6206BA5D3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1285852" y="1428736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2143108" y="1142984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3071802" y="1500174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071934" y="135729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949417" y="1591707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5075200" y="1146119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6929454" y="1714488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3" descr="H:\Documents and Settings\Aida\Рабочий стол\НОвая ГРАФИКА сборник\КАРТИНКИ СБОРНИК_ школьные\s5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1259632" y="2708920"/>
            <a:ext cx="6408712" cy="23762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400" b="1" kern="10" dirty="0" smtClean="0">
                <a:ln w="25400" cap="sq">
                  <a:solidFill>
                    <a:srgbClr val="99FF99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/>
              </a:rPr>
              <a:t>POLOHOVÁ</a:t>
            </a:r>
          </a:p>
          <a:p>
            <a:pPr algn="ctr"/>
            <a:r>
              <a:rPr lang="sk-SK" sz="4400" b="1" kern="10" dirty="0" smtClean="0">
                <a:ln w="25400" cap="sq">
                  <a:solidFill>
                    <a:srgbClr val="99FF99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/>
              </a:rPr>
              <a:t>ENERGIA</a:t>
            </a:r>
            <a:endParaRPr lang="sk-SK" sz="4400" b="1" kern="10" dirty="0">
              <a:ln w="25400" cap="sq">
                <a:solidFill>
                  <a:srgbClr val="99FF99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Comic Sans MS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7200" y="0"/>
            <a:ext cx="1066800" cy="112395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TELESA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 magnetickom poli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7544" y="1772816"/>
            <a:ext cx="8352928" cy="353943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Polohovú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energiu</a:t>
            </a:r>
            <a:r>
              <a:rPr lang="cs-CZ" sz="3200" dirty="0" smtClean="0">
                <a:latin typeface="Comic Sans MS" pitchFamily="66" charset="0"/>
              </a:rPr>
              <a:t> v </a:t>
            </a:r>
            <a:r>
              <a:rPr lang="cs-CZ" sz="3200" dirty="0" err="1" smtClean="0">
                <a:latin typeface="Comic Sans MS" pitchFamily="66" charset="0"/>
              </a:rPr>
              <a:t>magnetickom</a:t>
            </a:r>
            <a:r>
              <a:rPr lang="cs-CZ" sz="3200" dirty="0" smtClean="0">
                <a:latin typeface="Comic Sans MS" pitchFamily="66" charset="0"/>
              </a:rPr>
              <a:t> poli má zmagnetizované </a:t>
            </a:r>
            <a:r>
              <a:rPr lang="cs-CZ" sz="3200" dirty="0" err="1" smtClean="0">
                <a:latin typeface="Comic Sans MS" pitchFamily="66" charset="0"/>
              </a:rPr>
              <a:t>teleso.Na</a:t>
            </a:r>
            <a:r>
              <a:rPr lang="cs-CZ" sz="3200" dirty="0" smtClean="0">
                <a:latin typeface="Comic Sans MS" pitchFamily="66" charset="0"/>
              </a:rPr>
              <a:t> magnet </a:t>
            </a:r>
            <a:r>
              <a:rPr lang="cs-CZ" sz="3200" dirty="0" err="1" smtClean="0">
                <a:latin typeface="Comic Sans MS" pitchFamily="66" charset="0"/>
              </a:rPr>
              <a:t>alebo</a:t>
            </a:r>
            <a:r>
              <a:rPr lang="cs-CZ" sz="3200" dirty="0" smtClean="0">
                <a:latin typeface="Comic Sans MS" pitchFamily="66" charset="0"/>
              </a:rPr>
              <a:t> zmagnetizované </a:t>
            </a:r>
            <a:r>
              <a:rPr lang="cs-CZ" sz="3200" dirty="0" err="1" smtClean="0">
                <a:latin typeface="Comic Sans MS" pitchFamily="66" charset="0"/>
              </a:rPr>
              <a:t>teleso</a:t>
            </a:r>
            <a:r>
              <a:rPr lang="cs-CZ" sz="3200" dirty="0" smtClean="0">
                <a:latin typeface="Comic Sans MS" pitchFamily="66" charset="0"/>
              </a:rPr>
              <a:t> v </a:t>
            </a:r>
            <a:r>
              <a:rPr lang="cs-CZ" sz="3200" dirty="0" err="1" smtClean="0">
                <a:latin typeface="Comic Sans MS" pitchFamily="66" charset="0"/>
              </a:rPr>
              <a:t>mgnetickom</a:t>
            </a:r>
            <a:r>
              <a:rPr lang="cs-CZ" sz="3200" dirty="0" smtClean="0">
                <a:latin typeface="Comic Sans MS" pitchFamily="66" charset="0"/>
              </a:rPr>
              <a:t> poli </a:t>
            </a:r>
            <a:r>
              <a:rPr lang="cs-CZ" sz="3200" dirty="0" err="1" smtClean="0">
                <a:latin typeface="Comic Sans MS" pitchFamily="66" charset="0"/>
              </a:rPr>
              <a:t>pôsobí</a:t>
            </a:r>
            <a:r>
              <a:rPr lang="cs-CZ" sz="3200" dirty="0" smtClean="0">
                <a:latin typeface="Comic Sans MS" pitchFamily="66" charset="0"/>
              </a:rPr>
              <a:t> magnetická sila. Magnet </a:t>
            </a:r>
            <a:r>
              <a:rPr lang="cs-CZ" sz="3200" dirty="0" err="1" smtClean="0">
                <a:latin typeface="Comic Sans MS" pitchFamily="66" charset="0"/>
              </a:rPr>
              <a:t>priťahuje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telesá</a:t>
            </a:r>
            <a:r>
              <a:rPr lang="cs-CZ" sz="3200" dirty="0" smtClean="0">
                <a:latin typeface="Comic Sans MS" pitchFamily="66" charset="0"/>
              </a:rPr>
              <a:t> z feromagnetických </a:t>
            </a:r>
            <a:r>
              <a:rPr lang="cs-CZ" sz="3200" dirty="0" err="1" smtClean="0">
                <a:latin typeface="Comic Sans MS" pitchFamily="66" charset="0"/>
              </a:rPr>
              <a:t>látok</a:t>
            </a:r>
            <a:r>
              <a:rPr lang="cs-CZ" sz="3200" dirty="0" smtClean="0">
                <a:latin typeface="Comic Sans MS" pitchFamily="66" charset="0"/>
              </a:rPr>
              <a:t>, póly magnetu </a:t>
            </a:r>
            <a:r>
              <a:rPr lang="cs-CZ" sz="3200" dirty="0" err="1" smtClean="0">
                <a:latin typeface="Comic Sans MS" pitchFamily="66" charset="0"/>
              </a:rPr>
              <a:t>sa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navzájom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priťahujú</a:t>
            </a:r>
            <a:r>
              <a:rPr lang="cs-CZ" sz="3200" dirty="0" smtClean="0">
                <a:latin typeface="Comic Sans MS" pitchFamily="66" charset="0"/>
              </a:rPr>
              <a:t>, </a:t>
            </a:r>
            <a:r>
              <a:rPr lang="cs-CZ" sz="3200" dirty="0" err="1" smtClean="0">
                <a:latin typeface="Comic Sans MS" pitchFamily="66" charset="0"/>
              </a:rPr>
              <a:t>alebo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odpudzujú</a:t>
            </a:r>
            <a:r>
              <a:rPr lang="cs-CZ" sz="3200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TELESA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 magnetickom poli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Obrázok 3" descr="magne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8712968" cy="682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TELESA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 elektrickom poli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7544" y="1772816"/>
            <a:ext cx="8352928" cy="206210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V okolí zelektrizovaného </a:t>
            </a:r>
            <a:r>
              <a:rPr lang="cs-CZ" sz="3200" dirty="0" err="1" smtClean="0">
                <a:latin typeface="Comic Sans MS" pitchFamily="66" charset="0"/>
              </a:rPr>
              <a:t>telesa</a:t>
            </a:r>
            <a:r>
              <a:rPr lang="cs-CZ" sz="3200" dirty="0" smtClean="0">
                <a:latin typeface="Comic Sans MS" pitchFamily="66" charset="0"/>
              </a:rPr>
              <a:t> je elektrické pole. Na </a:t>
            </a:r>
            <a:r>
              <a:rPr lang="cs-CZ" sz="3200" dirty="0" err="1" smtClean="0">
                <a:latin typeface="Comic Sans MS" pitchFamily="66" charset="0"/>
              </a:rPr>
              <a:t>telesá</a:t>
            </a:r>
            <a:r>
              <a:rPr lang="cs-CZ" sz="3200" dirty="0" smtClean="0">
                <a:latin typeface="Comic Sans MS" pitchFamily="66" charset="0"/>
              </a:rPr>
              <a:t> s elektrickým </a:t>
            </a:r>
            <a:r>
              <a:rPr lang="cs-CZ" sz="3200" dirty="0" err="1" smtClean="0">
                <a:latin typeface="Comic Sans MS" pitchFamily="66" charset="0"/>
              </a:rPr>
              <a:t>nábojom</a:t>
            </a:r>
            <a:r>
              <a:rPr lang="cs-CZ" sz="3200" dirty="0" smtClean="0">
                <a:latin typeface="Comic Sans MS" pitchFamily="66" charset="0"/>
              </a:rPr>
              <a:t> v </a:t>
            </a:r>
            <a:r>
              <a:rPr lang="cs-CZ" sz="3200" dirty="0" err="1" smtClean="0">
                <a:latin typeface="Comic Sans MS" pitchFamily="66" charset="0"/>
              </a:rPr>
              <a:t>elektrickom</a:t>
            </a:r>
            <a:r>
              <a:rPr lang="cs-CZ" sz="3200" dirty="0" smtClean="0">
                <a:latin typeface="Comic Sans MS" pitchFamily="66" charset="0"/>
              </a:rPr>
              <a:t> poli </a:t>
            </a:r>
            <a:r>
              <a:rPr lang="cs-CZ" sz="3200" dirty="0" err="1" smtClean="0">
                <a:latin typeface="Comic Sans MS" pitchFamily="66" charset="0"/>
              </a:rPr>
              <a:t>pôsobí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príťažlivá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alebo</a:t>
            </a:r>
            <a:r>
              <a:rPr lang="cs-CZ" sz="3200" dirty="0" smtClean="0">
                <a:latin typeface="Comic Sans MS" pitchFamily="66" charset="0"/>
              </a:rPr>
              <a:t> odpudivá elektrická sila.</a:t>
            </a: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PRUŽNOSTI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23528" y="908720"/>
            <a:ext cx="8352928" cy="30469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Natiahnutý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pásik</a:t>
            </a:r>
            <a:r>
              <a:rPr lang="cs-CZ" sz="3200" dirty="0" smtClean="0">
                <a:latin typeface="Comic Sans MS" pitchFamily="66" charset="0"/>
              </a:rPr>
              <a:t> gumy, stlačená </a:t>
            </a:r>
            <a:r>
              <a:rPr lang="cs-CZ" sz="3200" dirty="0" err="1" smtClean="0">
                <a:latin typeface="Comic Sans MS" pitchFamily="66" charset="0"/>
              </a:rPr>
              <a:t>alebo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natiahnutá</a:t>
            </a:r>
            <a:r>
              <a:rPr lang="cs-CZ" sz="3200" dirty="0" smtClean="0">
                <a:latin typeface="Comic Sans MS" pitchFamily="66" charset="0"/>
              </a:rPr>
              <a:t> pružinka, ohnutý </a:t>
            </a:r>
            <a:r>
              <a:rPr lang="cs-CZ" sz="3200" dirty="0" err="1" smtClean="0">
                <a:latin typeface="Comic Sans MS" pitchFamily="66" charset="0"/>
              </a:rPr>
              <a:t>prút</a:t>
            </a:r>
            <a:r>
              <a:rPr lang="cs-CZ" sz="3200" dirty="0" smtClean="0">
                <a:latin typeface="Comic Sans MS" pitchFamily="66" charset="0"/>
              </a:rPr>
              <a:t>, stlačený vzduch </a:t>
            </a:r>
            <a:r>
              <a:rPr lang="cs-CZ" sz="3200" dirty="0" err="1" smtClean="0">
                <a:latin typeface="Comic Sans MS" pitchFamily="66" charset="0"/>
              </a:rPr>
              <a:t>majú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polohovú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energiu</a:t>
            </a:r>
            <a:r>
              <a:rPr lang="cs-CZ" sz="3200" dirty="0" smtClean="0">
                <a:latin typeface="Comic Sans MS" pitchFamily="66" charset="0"/>
              </a:rPr>
              <a:t> pružnosti. Sila pružnosti </a:t>
            </a:r>
            <a:r>
              <a:rPr lang="cs-CZ" sz="3200" dirty="0" err="1" smtClean="0">
                <a:latin typeface="Comic Sans MS" pitchFamily="66" charset="0"/>
              </a:rPr>
              <a:t>súvisí</a:t>
            </a:r>
            <a:r>
              <a:rPr lang="cs-CZ" sz="3200" dirty="0" smtClean="0">
                <a:latin typeface="Comic Sans MS" pitchFamily="66" charset="0"/>
              </a:rPr>
              <a:t> s </a:t>
            </a:r>
            <a:r>
              <a:rPr lang="cs-CZ" sz="3200" dirty="0" err="1" smtClean="0">
                <a:latin typeface="Comic Sans MS" pitchFamily="66" charset="0"/>
              </a:rPr>
              <a:t>deformáciou</a:t>
            </a:r>
            <a:r>
              <a:rPr lang="cs-CZ" sz="3200" dirty="0" smtClean="0">
                <a:latin typeface="Comic Sans MS" pitchFamily="66" charset="0"/>
              </a:rPr>
              <a:t> pružného </a:t>
            </a:r>
            <a:r>
              <a:rPr lang="cs-CZ" sz="3200" dirty="0" err="1" smtClean="0">
                <a:latin typeface="Comic Sans MS" pitchFamily="66" charset="0"/>
              </a:rPr>
              <a:t>telesa</a:t>
            </a:r>
            <a:r>
              <a:rPr lang="cs-CZ" sz="3200" dirty="0" smtClean="0">
                <a:latin typeface="Comic Sans MS" pitchFamily="66" charset="0"/>
              </a:rPr>
              <a:t>, jej </a:t>
            </a:r>
            <a:r>
              <a:rPr lang="cs-CZ" sz="3200" dirty="0" err="1" smtClean="0">
                <a:latin typeface="Comic Sans MS" pitchFamily="66" charset="0"/>
              </a:rPr>
              <a:t>veľkosť</a:t>
            </a:r>
            <a:r>
              <a:rPr lang="cs-CZ" sz="3200" dirty="0" smtClean="0">
                <a:latin typeface="Comic Sans MS" pitchFamily="66" charset="0"/>
              </a:rPr>
              <a:t> závisí od </a:t>
            </a:r>
            <a:r>
              <a:rPr lang="cs-CZ" sz="3200" dirty="0" err="1" smtClean="0">
                <a:latin typeface="Comic Sans MS" pitchFamily="66" charset="0"/>
              </a:rPr>
              <a:t>veľkosti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pružnej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deformácie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telesa</a:t>
            </a:r>
            <a:r>
              <a:rPr lang="cs-CZ" sz="3200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PRUŽNOSTI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Obrázok 3" descr="8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052736"/>
            <a:ext cx="2808312" cy="4365252"/>
          </a:xfrm>
          <a:prstGeom prst="rect">
            <a:avLst/>
          </a:prstGeom>
        </p:spPr>
      </p:pic>
      <p:pic>
        <p:nvPicPr>
          <p:cNvPr id="5" name="Obrázok 4" descr="aaaboyjumpin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124744"/>
            <a:ext cx="3600400" cy="361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PRUŽNOSTI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Obrázok 3" descr="8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836712"/>
            <a:ext cx="4320480" cy="4320480"/>
          </a:xfrm>
          <a:prstGeom prst="rect">
            <a:avLst/>
          </a:prstGeom>
        </p:spPr>
      </p:pic>
      <p:pic>
        <p:nvPicPr>
          <p:cNvPr id="5" name="Obrázok 4" descr="aaaboyjumpin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124744"/>
            <a:ext cx="3068482" cy="361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Murár zdvihol tvárnicu s hmotnosťou 3 kg do výšky 1,8 m nad povrch Zeme. Akú polohovú energiu získala tvárnica?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Automobil má hmotnosť 2 tony a je na kopci vo výške 100 m. Akú má polohovú energiu?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Do akej výšky nad zatĺkaný kolík je nevyhnutné zdvihnúť kladivo s hmotnosťou 20 kg, aby sa jeho polohová energia v gravitačnom poli Zeme zväčšila o 500 J?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Strela s hmotnosťou 120g je vystrelená kolmo nahor do výšky 1200m. Aká je jej polohová energia v najvyššom bode dráhy vzhľadom na Zem?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3" descr="H:\Documents and Settings\Aida\Рабочий стол\НОвая ГРАФИКА сборник\КАРТИНКИ СБОРНИК_ школьные\s5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35254"/>
            <a:ext cx="8413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173841" y="1844824"/>
            <a:ext cx="390203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Značka- </a:t>
            </a:r>
            <a:r>
              <a:rPr lang="cs-CZ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cs-CZ" sz="7200" b="1" baseline="-250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cs-CZ" sz="5400" b="1" cap="none" spc="0" baseline="-25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63939" y="3068960"/>
            <a:ext cx="695575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Jednotka- </a:t>
            </a:r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JOULE</a:t>
            </a:r>
          </a:p>
          <a:p>
            <a:r>
              <a:rPr lang="cs-C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Značka    -   </a:t>
            </a:r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xmlns="" val="27524857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Akú veľkú polohovú energiu má 5m</a:t>
            </a:r>
            <a:r>
              <a:rPr lang="sk-SK" sz="2400" baseline="30000" dirty="0" smtClean="0"/>
              <a:t>3</a:t>
            </a:r>
            <a:r>
              <a:rPr lang="sk-SK" sz="2400" dirty="0" smtClean="0"/>
              <a:t> vody priehradnej nádrže, ktorá má rozdiel nadmorských výšok hladiny priehradného jazera a hladiny vody pod priehradou 50m?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99592" y="1340768"/>
            <a:ext cx="752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Závažie s hmotnosťou 0,3 kg je zavesené vo výške 2m nad vodorovnou doskou stola. Doska je vo výške 0,70 m nad vodorovnou podlahou. </a:t>
            </a:r>
            <a:r>
              <a:rPr lang="sk-SK" sz="2400" dirty="0" smtClean="0"/>
              <a:t>Janko tvrdí</a:t>
            </a:r>
            <a:r>
              <a:rPr lang="sk-SK" sz="2400" dirty="0" smtClean="0"/>
              <a:t>, že polohová energia závažia je 6J , podľa </a:t>
            </a:r>
            <a:r>
              <a:rPr lang="sk-SK" sz="2400" dirty="0" smtClean="0"/>
              <a:t>Mirka</a:t>
            </a:r>
            <a:endParaRPr lang="sk-SK" sz="2400" dirty="0" smtClean="0"/>
          </a:p>
          <a:p>
            <a:r>
              <a:rPr lang="sk-SK" sz="2400" dirty="0" smtClean="0"/>
              <a:t>je to 2,1J. Kto z nich má pravdu?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Kedy má teleso </a:t>
            </a:r>
            <a:r>
              <a:rPr lang="sk-SK" sz="2400" dirty="0" err="1" smtClean="0"/>
              <a:t>E</a:t>
            </a:r>
            <a:r>
              <a:rPr lang="sk-SK" sz="2400" baseline="-25000" dirty="0" err="1" smtClean="0"/>
              <a:t>p</a:t>
            </a:r>
            <a:r>
              <a:rPr lang="sk-SK" sz="2400" dirty="0" smtClean="0"/>
              <a:t> v gravitačnom poli Zeme?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 keď je na </a:t>
            </a:r>
            <a:r>
              <a:rPr lang="sk-SK" sz="2400" dirty="0" smtClean="0"/>
              <a:t>Zemi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 keď je v určitej výške nad </a:t>
            </a:r>
            <a:r>
              <a:rPr lang="sk-SK" sz="2400" dirty="0" smtClean="0"/>
              <a:t>Zemou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 keď sa pohybuje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 keď koná prácu 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Aké telesá majú </a:t>
            </a:r>
            <a:r>
              <a:rPr lang="sk-SK" sz="2400" dirty="0" err="1" smtClean="0"/>
              <a:t>E</a:t>
            </a:r>
            <a:r>
              <a:rPr lang="sk-SK" sz="2400" baseline="-25000" dirty="0" err="1" smtClean="0"/>
              <a:t>p</a:t>
            </a:r>
            <a:r>
              <a:rPr lang="sk-SK" sz="2400" dirty="0" smtClean="0"/>
              <a:t> v magnetickom poli?</a:t>
            </a:r>
          </a:p>
          <a:p>
            <a:pPr marL="457200" indent="-457200"/>
            <a:r>
              <a:rPr lang="sk-SK" sz="2400" dirty="0" smtClean="0"/>
              <a:t> 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kovové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drevené 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plastové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z feromagnetickej látky  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Aké telesá majú </a:t>
            </a:r>
            <a:r>
              <a:rPr lang="sk-SK" sz="2400" dirty="0" err="1" smtClean="0"/>
              <a:t>E</a:t>
            </a:r>
            <a:r>
              <a:rPr lang="sk-SK" sz="2400" baseline="-25000" dirty="0" err="1" smtClean="0"/>
              <a:t>p</a:t>
            </a:r>
            <a:r>
              <a:rPr lang="sk-SK" sz="2400" dirty="0" smtClean="0"/>
              <a:t> pružnosti?  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všetky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kovové  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z pružných materiálov 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žiadne   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Kedy má teleso v gravitačnom poli zeme </a:t>
            </a:r>
            <a:r>
              <a:rPr lang="sk-SK" sz="2400" dirty="0" err="1" smtClean="0"/>
              <a:t>E</a:t>
            </a:r>
            <a:r>
              <a:rPr lang="sk-SK" sz="2400" baseline="-25000" dirty="0" err="1" smtClean="0"/>
              <a:t>p</a:t>
            </a:r>
            <a:r>
              <a:rPr lang="sk-SK" sz="2400" dirty="0" smtClean="0"/>
              <a:t> = 0 ?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v určitej výške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 v pohybe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na </a:t>
            </a:r>
            <a:r>
              <a:rPr lang="sk-SK" sz="2400" dirty="0" smtClean="0"/>
              <a:t>Zemi</a:t>
            </a:r>
            <a:r>
              <a:rPr lang="sk-SK" sz="2400" dirty="0" smtClean="0"/>
              <a:t>  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nikdy </a:t>
            </a:r>
            <a:br>
              <a:rPr lang="sk-SK" sz="2400" dirty="0" smtClean="0"/>
            </a:br>
            <a:r>
              <a:rPr lang="sk-SK" sz="2400" dirty="0" smtClean="0"/>
              <a:t>    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Medená a drevená guľa rovnakého objemu sú zdvihnuté do výšky 2 m nad zem. Porovnaj ich polohovú energiu vzhľadom na Zem.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ak sú v pokoji, majú nulovú polohovú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drevená guľa má väčšiu polohovú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medená guľa má väčšiu polohovú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obe gule majú rovnakú polohovú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obe gule majú len vnútornú energiu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Aby teleso nadobudlo polohovú energiu, musí sa zmeniť jeho poloha. Zmena sa vykoná: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zmení sa hmotnosť telesa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zmení sa rýchlosť telesa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zmení sa tiaž telesa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mechanickou prácou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zmení sa objem telesa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Ktoré tvrdenie je nesprávne?</a:t>
            </a:r>
          </a:p>
          <a:p>
            <a:pPr marL="457200" indent="-457200">
              <a:buFont typeface="+mj-lt"/>
              <a:buAutoNum type="alphaLcParenR"/>
            </a:pP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veľkosť pohybovej energie telesa posudzujeme podľa práce, vykonanej telesom až do jeho zastavenia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jednotka pohybovej energie je joule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teleso v gravitačnom poli zeme má polohovú energie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zmagnetizované teleso ma v magnetickom poli magnetu polohovú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polohová energia telesa, ktoré je na povrchu zeme, je väčšia ako nula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Kedy má lopta vyhodená zvislo do vzduchu najvyššiu polohovú energiu?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v najvyššom bode výhodu (vtedy, keď je najďalej od toho, kto ju hádže)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tesne pred dopadom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po dopade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pred </a:t>
            </a:r>
            <a:r>
              <a:rPr lang="sk-SK" sz="2400" dirty="0" err="1" smtClean="0"/>
              <a:t>výhodom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tesne po výhode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1052736"/>
            <a:ext cx="9481120" cy="1155700"/>
          </a:xfrm>
        </p:spPr>
        <p:txBody>
          <a:bodyPr/>
          <a:lstStyle/>
          <a:p>
            <a:r>
              <a:rPr lang="en-US" sz="5000" dirty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     </a:t>
            </a:r>
            <a:r>
              <a:rPr lang="sk-SK" sz="60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POLOHOVÁ=</a:t>
            </a:r>
            <a:br>
              <a:rPr lang="sk-SK" sz="60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POTENCIONÁLNA</a:t>
            </a:r>
            <a:r>
              <a:rPr lang="sk-SK" sz="60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br>
              <a:rPr lang="sk-SK" sz="60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60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60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</a:t>
            </a:r>
            <a:endParaRPr lang="en-US" sz="5000" b="1" dirty="0">
              <a:solidFill>
                <a:srgbClr val="FF99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7544" y="2996952"/>
            <a:ext cx="8208912" cy="200054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sk-SK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sk-SK" sz="32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ENERGIA-značka</a:t>
            </a:r>
            <a:r>
              <a:rPr lang="sk-SK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r>
              <a:rPr lang="sk-SK" sz="40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</a:t>
            </a:r>
            <a:r>
              <a:rPr lang="sk-SK" sz="4000" baseline="-250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</a:t>
            </a:r>
            <a:endParaRPr lang="sk-SK" sz="4000" baseline="-250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</a:rPr>
              <a:t>je</a:t>
            </a:r>
            <a:r>
              <a:rPr lang="sk-SK" sz="2800" b="1" dirty="0" smtClean="0">
                <a:latin typeface="Comic Sans MS" pitchFamily="66" charset="0"/>
              </a:rPr>
              <a:t> energia </a:t>
            </a:r>
            <a:r>
              <a:rPr lang="sk-SK" sz="2800" dirty="0" smtClean="0">
                <a:latin typeface="Comic Sans MS" pitchFamily="66" charset="0"/>
              </a:rPr>
              <a:t>spojená so</a:t>
            </a:r>
            <a:r>
              <a:rPr lang="sk-SK" sz="2800" b="1" dirty="0" smtClean="0">
                <a:latin typeface="Comic Sans MS" pitchFamily="66" charset="0"/>
              </a:rPr>
              <a:t> silovým poľom </a:t>
            </a:r>
            <a:r>
              <a:rPr lang="sk-SK" sz="2800" dirty="0" smtClean="0">
                <a:latin typeface="Comic Sans MS" pitchFamily="66" charset="0"/>
              </a:rPr>
              <a:t>- </a:t>
            </a:r>
            <a:r>
              <a:rPr lang="sk-SK" sz="2800" b="1" dirty="0" smtClean="0">
                <a:latin typeface="Comic Sans MS" pitchFamily="66" charset="0"/>
              </a:rPr>
              <a:t>magnetickým, elektrickým</a:t>
            </a:r>
            <a:r>
              <a:rPr lang="sk-SK" sz="2800" dirty="0" smtClean="0">
                <a:latin typeface="Comic Sans MS" pitchFamily="66" charset="0"/>
              </a:rPr>
              <a:t>, najčastejšie ju však vzťahujeme k Zemi - teda </a:t>
            </a:r>
            <a:r>
              <a:rPr lang="sk-SK" sz="2800" b="1" dirty="0" smtClean="0">
                <a:latin typeface="Comic Sans MS" pitchFamily="66" charset="0"/>
              </a:rPr>
              <a:t>gravitačným.</a:t>
            </a:r>
            <a:endParaRPr lang="en-US" sz="4400" baseline="-25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Má gúľajúca sa lopta na zemi väčšiu potenciálnu energiu ako lopta v pokoji na streche?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nie nemá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áno má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obidve lopty majú rovnakú potenciálnu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obidve lopty majú rovnakú potenciálnu aj kinetickú energiu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nie nemá, ale ich kinetická energia je rovnaká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Oceľová a hliníková guľa </a:t>
            </a:r>
            <a:r>
              <a:rPr lang="sk-SK" sz="2400" dirty="0" err="1" smtClean="0"/>
              <a:t>rovnákého</a:t>
            </a:r>
            <a:r>
              <a:rPr lang="sk-SK" sz="2400" dirty="0" smtClean="0"/>
              <a:t> objemu sú zdvihnuté do rovnakej výšky nad zem. Porovnaj ich polohovú energiu vzhľadom na Zem.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Oceľová guľa má väčšiu energiu než hliníková.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Hliníková guľa má väčšiu energiu než oceľová 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Obe majú polohovú energiu rovnakú 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Ak sú v pokoji, nemajú žiadnu polohovú energiu.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Kameň bol zdvihnutý do výšky a </a:t>
            </a:r>
            <a:r>
              <a:rPr lang="sk-SK" sz="2400" dirty="0" smtClean="0"/>
              <a:t>voľne </a:t>
            </a:r>
            <a:r>
              <a:rPr lang="sk-SK" sz="2400" dirty="0" smtClean="0"/>
              <a:t>pustený na </a:t>
            </a:r>
            <a:r>
              <a:rPr lang="sk-SK" sz="2400" dirty="0" smtClean="0"/>
              <a:t>Zem</a:t>
            </a:r>
            <a:r>
              <a:rPr lang="sk-SK" sz="2400" dirty="0" smtClean="0"/>
              <a:t>. Bezprostredne pred dopadom na zem mal kameň: 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Najväčšiu energiu polohovú a nulovú energiu pohybovú.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Najväčšiu energiu pohybovú a nulovú energiu polohovú.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Oba druhy energií sú v tomto okamihu maximálne.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Energia polohová aj pohybová je nulová.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Dve tenisové loptičky boli zdvihnuté do rôznych výšok. Loptička </a:t>
            </a:r>
            <a:r>
              <a:rPr lang="sk-SK" sz="2400" dirty="0" smtClean="0"/>
              <a:t>A </a:t>
            </a:r>
            <a:r>
              <a:rPr lang="sk-SK" sz="2400" dirty="0" smtClean="0"/>
              <a:t>do výšky 7 m, loptička </a:t>
            </a:r>
            <a:r>
              <a:rPr lang="sk-SK" sz="2400" dirty="0" smtClean="0"/>
              <a:t>B do </a:t>
            </a:r>
            <a:r>
              <a:rPr lang="sk-SK" sz="2400" dirty="0" smtClean="0"/>
              <a:t>výšky 2 m. Porovnaj ich polohovú energiu v gravitačnom poli Zeme. 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Obe majú nulovú energiu polohovú.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Obe majú </a:t>
            </a:r>
            <a:r>
              <a:rPr lang="sk-SK" sz="2400" dirty="0" smtClean="0"/>
              <a:t>rovnakú polohovú energiu.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Loptička L má väčšiu </a:t>
            </a:r>
            <a:r>
              <a:rPr lang="sk-SK" sz="2400" dirty="0" smtClean="0"/>
              <a:t>polohovú energiu.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 Loptička K má väčšiu </a:t>
            </a:r>
            <a:r>
              <a:rPr lang="sk-SK" sz="2400" dirty="0" smtClean="0"/>
              <a:t>polohovú energiu</a:t>
            </a:r>
            <a:r>
              <a:rPr lang="sk-SK" sz="2400" dirty="0" smtClean="0"/>
              <a:t>.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Baranidlo </a:t>
            </a:r>
            <a:r>
              <a:rPr lang="sk-SK" sz="2400" dirty="0" smtClean="0"/>
              <a:t>s hmotnosťou </a:t>
            </a:r>
            <a:r>
              <a:rPr lang="sk-SK" sz="2400" dirty="0" smtClean="0"/>
              <a:t>60 kg bolo zdvihnuté do výšky 3 m. O akú hodnotu sa zmenila jeho polohová energia ?</a:t>
            </a:r>
          </a:p>
          <a:p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50 J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200 J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1800 J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6000 J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Prezri si obrázok a </a:t>
            </a:r>
            <a:r>
              <a:rPr lang="sk-SK" sz="2400" dirty="0" err="1" smtClean="0"/>
              <a:t>rozhodni,kto</a:t>
            </a:r>
            <a:r>
              <a:rPr lang="sk-SK" sz="2400" dirty="0" smtClean="0"/>
              <a:t> má väčšiu polohovú energiu v gravitačnom poli Zeme: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slon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majú E</a:t>
            </a:r>
            <a:r>
              <a:rPr lang="sk-SK" sz="2400" baseline="-25000" dirty="0" smtClean="0"/>
              <a:t>p</a:t>
            </a:r>
            <a:r>
              <a:rPr lang="sk-SK" sz="2400" dirty="0" smtClean="0"/>
              <a:t>=0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nedá sa určiť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lienka</a:t>
            </a:r>
            <a:endParaRPr lang="sk-SK" sz="2400" dirty="0">
              <a:latin typeface="Comic Sans MS" pitchFamily="66" charset="0"/>
            </a:endParaRPr>
          </a:p>
        </p:txBody>
      </p:sp>
      <p:pic>
        <p:nvPicPr>
          <p:cNvPr id="10" name="Obrázok 9" descr="s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988840"/>
            <a:ext cx="472445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Prezri si obrázok a </a:t>
            </a:r>
            <a:r>
              <a:rPr lang="sk-SK" sz="2400" dirty="0" err="1" smtClean="0"/>
              <a:t>rozhodni,ktoré</a:t>
            </a:r>
            <a:r>
              <a:rPr lang="sk-SK" sz="2400" dirty="0" smtClean="0"/>
              <a:t> jablko má najväčšiu polohovú energiu v gravitačnom poli Zeme: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1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2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3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4</a:t>
            </a:r>
            <a:endParaRPr lang="sk-SK" sz="2400" dirty="0">
              <a:latin typeface="Comic Sans MS" pitchFamily="66" charset="0"/>
            </a:endParaRPr>
          </a:p>
        </p:txBody>
      </p:sp>
      <p:pic>
        <p:nvPicPr>
          <p:cNvPr id="10" name="Obrázok 9" descr="s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988840"/>
            <a:ext cx="2952328" cy="421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s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2556" y="2271870"/>
            <a:ext cx="5933860" cy="3533394"/>
          </a:xfrm>
          <a:prstGeom prst="rect">
            <a:avLst/>
          </a:prstGeom>
        </p:spPr>
      </p:pic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Prezri si obrázok a </a:t>
            </a:r>
            <a:r>
              <a:rPr lang="sk-SK" sz="2400" dirty="0" err="1" smtClean="0"/>
              <a:t>rozhodni,ktoré</a:t>
            </a:r>
            <a:r>
              <a:rPr lang="sk-SK" sz="2400" dirty="0" smtClean="0"/>
              <a:t> teleso má väčšiu polohovú energiu v gravitačnom poli Zeme: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majú rovnakú polohovú energiu 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nedá sa určiť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B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A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s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23279" y="2271869"/>
            <a:ext cx="4649121" cy="4497623"/>
          </a:xfrm>
          <a:prstGeom prst="rect">
            <a:avLst/>
          </a:prstGeom>
        </p:spPr>
      </p:pic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Prezri si obrázok a </a:t>
            </a:r>
            <a:r>
              <a:rPr lang="sk-SK" sz="2400" dirty="0" err="1" smtClean="0"/>
              <a:t>rozhodni,ktorá</a:t>
            </a:r>
            <a:r>
              <a:rPr lang="sk-SK" sz="2400" dirty="0" smtClean="0"/>
              <a:t> guľa má väčšiu polohovú energiu v gravitačnom poli Zeme: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majú rovnakú polohovú energiu 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nedá sa určiť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2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1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s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132856"/>
            <a:ext cx="5904656" cy="4064135"/>
          </a:xfrm>
          <a:prstGeom prst="rect">
            <a:avLst/>
          </a:prstGeom>
        </p:spPr>
      </p:pic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1196752"/>
            <a:ext cx="752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err="1" smtClean="0"/>
              <a:t>Euromince</a:t>
            </a:r>
            <a:r>
              <a:rPr lang="sk-SK" sz="2400" dirty="0" smtClean="0"/>
              <a:t> sú vo výške 2m nad povrchom </a:t>
            </a:r>
            <a:r>
              <a:rPr lang="sk-SK" sz="2400" dirty="0" err="1" smtClean="0"/>
              <a:t>Zeme.Rozhodni,ktorá</a:t>
            </a:r>
            <a:r>
              <a:rPr lang="sk-SK" sz="2400" dirty="0" smtClean="0"/>
              <a:t> minca má najmenšiu </a:t>
            </a:r>
            <a:r>
              <a:rPr lang="sk-SK" sz="2400" dirty="0" err="1" smtClean="0"/>
              <a:t>E</a:t>
            </a:r>
            <a:r>
              <a:rPr lang="sk-SK" sz="2400" baseline="-25000" dirty="0" err="1" smtClean="0"/>
              <a:t>p</a:t>
            </a:r>
            <a:r>
              <a:rPr lang="sk-SK" sz="2400" dirty="0" smtClean="0"/>
              <a:t>: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2€</a:t>
            </a:r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1€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1c</a:t>
            </a:r>
            <a:endParaRPr lang="sk-SK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sk-SK" sz="2400" dirty="0" smtClean="0"/>
              <a:t>50c</a:t>
            </a:r>
            <a:endParaRPr lang="sk-SK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2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TELESA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 gravitačnom poli Zeme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7544" y="1556792"/>
            <a:ext cx="8352928" cy="206210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Teleso</a:t>
            </a:r>
            <a:r>
              <a:rPr lang="cs-CZ" sz="3200" dirty="0" smtClean="0">
                <a:latin typeface="Comic Sans MS" pitchFamily="66" charset="0"/>
              </a:rPr>
              <a:t> v </a:t>
            </a:r>
            <a:r>
              <a:rPr lang="cs-CZ" sz="3200" dirty="0" err="1" smtClean="0">
                <a:latin typeface="Comic Sans MS" pitchFamily="66" charset="0"/>
              </a:rPr>
              <a:t>gravitačnom</a:t>
            </a:r>
            <a:r>
              <a:rPr lang="cs-CZ" sz="3200" dirty="0" smtClean="0">
                <a:latin typeface="Comic Sans MS" pitchFamily="66" charset="0"/>
              </a:rPr>
              <a:t> poli </a:t>
            </a:r>
            <a:r>
              <a:rPr lang="cs-CZ" sz="3200" dirty="0" err="1" smtClean="0">
                <a:latin typeface="Comic Sans MS" pitchFamily="66" charset="0"/>
              </a:rPr>
              <a:t>Zeme</a:t>
            </a:r>
            <a:r>
              <a:rPr lang="cs-CZ" sz="3200" dirty="0" smtClean="0">
                <a:latin typeface="Comic Sans MS" pitchFamily="66" charset="0"/>
              </a:rPr>
              <a:t> má </a:t>
            </a:r>
            <a:r>
              <a:rPr lang="cs-CZ" sz="3200" dirty="0" err="1" smtClean="0">
                <a:latin typeface="Comic Sans MS" pitchFamily="66" charset="0"/>
              </a:rPr>
              <a:t>polohovú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energiu</a:t>
            </a:r>
            <a:r>
              <a:rPr lang="cs-CZ" sz="3200" dirty="0" smtClean="0">
                <a:latin typeface="Comic Sans MS" pitchFamily="66" charset="0"/>
              </a:rPr>
              <a:t>. Jej </a:t>
            </a:r>
            <a:r>
              <a:rPr lang="cs-CZ" sz="3200" dirty="0" err="1" smtClean="0">
                <a:latin typeface="Comic Sans MS" pitchFamily="66" charset="0"/>
              </a:rPr>
              <a:t>príčinou</a:t>
            </a:r>
            <a:r>
              <a:rPr lang="cs-CZ" sz="3200" dirty="0" smtClean="0">
                <a:latin typeface="Comic Sans MS" pitchFamily="66" charset="0"/>
              </a:rPr>
              <a:t> je </a:t>
            </a:r>
            <a:r>
              <a:rPr lang="cs-CZ" sz="3200" dirty="0" err="1" smtClean="0">
                <a:latin typeface="Comic Sans MS" pitchFamily="66" charset="0"/>
              </a:rPr>
              <a:t>gravitačná</a:t>
            </a:r>
            <a:r>
              <a:rPr lang="cs-CZ" sz="3200" dirty="0" smtClean="0">
                <a:latin typeface="Comic Sans MS" pitchFamily="66" charset="0"/>
              </a:rPr>
              <a:t> sila, </a:t>
            </a:r>
            <a:r>
              <a:rPr lang="cs-CZ" sz="3200" dirty="0" err="1" smtClean="0">
                <a:latin typeface="Comic Sans MS" pitchFamily="66" charset="0"/>
              </a:rPr>
              <a:t>ktorou</a:t>
            </a:r>
            <a:r>
              <a:rPr lang="cs-CZ" sz="3200" dirty="0" smtClean="0">
                <a:latin typeface="Comic Sans MS" pitchFamily="66" charset="0"/>
              </a:rPr>
              <a:t> je </a:t>
            </a:r>
            <a:r>
              <a:rPr lang="cs-CZ" sz="3200" dirty="0" err="1" smtClean="0">
                <a:latin typeface="Comic Sans MS" pitchFamily="66" charset="0"/>
              </a:rPr>
              <a:t>teleso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priťahované</a:t>
            </a:r>
            <a:r>
              <a:rPr lang="cs-CZ" sz="3200" dirty="0" smtClean="0">
                <a:latin typeface="Comic Sans MS" pitchFamily="66" charset="0"/>
              </a:rPr>
              <a:t> k Zemi.</a:t>
            </a:r>
            <a:endParaRPr lang="en-US" sz="4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467544" y="65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1525680" y="141541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2583681" y="95549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3779912" y="5198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825368" y="75451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4810200" y="87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020272" y="0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22" y="1628800"/>
            <a:ext cx="1623801" cy="2290287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83568" y="4797152"/>
            <a:ext cx="7524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smtClean="0">
                <a:latin typeface="Comic Sans MS" pitchFamily="66" charset="0"/>
              </a:rPr>
              <a:t>Mgr.Vladimír Kázik</a:t>
            </a:r>
            <a:endParaRPr lang="sk-SK" sz="2400"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21414" y="2967335"/>
            <a:ext cx="4301178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KONIEC</a:t>
            </a:r>
            <a:endParaRPr lang="cs-CZ" sz="80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46009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9113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1800">
              <a:latin typeface="Arial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683568" y="764704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Aby </a:t>
            </a:r>
            <a:r>
              <a:rPr lang="cs-CZ" sz="2800" dirty="0" err="1" smtClean="0">
                <a:latin typeface="Comic Sans MS" pitchFamily="66" charset="0"/>
              </a:rPr>
              <a:t>teleso</a:t>
            </a:r>
            <a:r>
              <a:rPr lang="cs-CZ" sz="2800" dirty="0" smtClean="0">
                <a:latin typeface="Comic Sans MS" pitchFamily="66" charset="0"/>
              </a:rPr>
              <a:t> získalo </a:t>
            </a:r>
            <a:r>
              <a:rPr lang="cs-CZ" sz="2800" dirty="0" err="1" smtClean="0">
                <a:latin typeface="Comic Sans MS" pitchFamily="66" charset="0"/>
              </a:rPr>
              <a:t>polohovú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energiu</a:t>
            </a:r>
            <a:r>
              <a:rPr lang="cs-CZ" sz="2800" dirty="0" smtClean="0">
                <a:latin typeface="Comic Sans MS" pitchFamily="66" charset="0"/>
              </a:rPr>
              <a:t>, musíme </a:t>
            </a:r>
            <a:r>
              <a:rPr lang="cs-CZ" sz="2800" dirty="0" err="1" smtClean="0">
                <a:latin typeface="Comic Sans MS" pitchFamily="66" charset="0"/>
              </a:rPr>
              <a:t>vykonať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určitú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prácu</a:t>
            </a:r>
            <a:r>
              <a:rPr lang="cs-CZ" sz="2800" dirty="0" smtClean="0">
                <a:latin typeface="Comic Sans MS" pitchFamily="66" charset="0"/>
              </a:rPr>
              <a:t> a </a:t>
            </a:r>
            <a:r>
              <a:rPr lang="cs-CZ" sz="2800" dirty="0" err="1" smtClean="0">
                <a:latin typeface="Comic Sans MS" pitchFamily="66" charset="0"/>
              </a:rPr>
              <a:t>zmeniť</a:t>
            </a:r>
            <a:r>
              <a:rPr lang="cs-CZ" sz="2800" dirty="0" smtClean="0">
                <a:latin typeface="Comic Sans MS" pitchFamily="66" charset="0"/>
              </a:rPr>
              <a:t> polohu </a:t>
            </a:r>
            <a:r>
              <a:rPr lang="cs-CZ" sz="2800" dirty="0" err="1" smtClean="0">
                <a:latin typeface="Comic Sans MS" pitchFamily="66" charset="0"/>
              </a:rPr>
              <a:t>telesa</a:t>
            </a:r>
            <a:r>
              <a:rPr lang="cs-CZ" sz="2800" dirty="0" smtClean="0">
                <a:latin typeface="Comic Sans MS" pitchFamily="66" charset="0"/>
              </a:rPr>
              <a:t> (zdvihnutím do výšky, vychýlením z </a:t>
            </a:r>
            <a:r>
              <a:rPr lang="cs-CZ" sz="2800" dirty="0" err="1" smtClean="0">
                <a:latin typeface="Comic Sans MS" pitchFamily="66" charset="0"/>
              </a:rPr>
              <a:t>rovnovážnej</a:t>
            </a:r>
            <a:r>
              <a:rPr lang="cs-CZ" sz="2800" dirty="0" smtClean="0">
                <a:latin typeface="Comic Sans MS" pitchFamily="66" charset="0"/>
              </a:rPr>
              <a:t> polohy).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611560" y="3429000"/>
            <a:ext cx="39604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latin typeface="Comic Sans MS" pitchFamily="66" charset="0"/>
              </a:rPr>
              <a:t>Teleso pri návrate do pôvodnej polohy môže </a:t>
            </a:r>
          </a:p>
          <a:p>
            <a:r>
              <a:rPr lang="sk-SK" sz="2800" dirty="0" smtClean="0">
                <a:latin typeface="Comic Sans MS" pitchFamily="66" charset="0"/>
              </a:rPr>
              <a:t>vykonať rovnako veľkú mechanickú prácu.</a:t>
            </a:r>
          </a:p>
        </p:txBody>
      </p:sp>
      <p:pic>
        <p:nvPicPr>
          <p:cNvPr id="15" name="Obrázok 14" descr="pulley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204864"/>
            <a:ext cx="2520280" cy="378042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9113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1800">
              <a:latin typeface="Arial" charset="0"/>
            </a:endParaRPr>
          </a:p>
        </p:txBody>
      </p:sp>
      <p:pic>
        <p:nvPicPr>
          <p:cNvPr id="16" name="Obrázok 15" descr="pra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81310"/>
            <a:ext cx="7287706" cy="571198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9113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1800">
              <a:latin typeface="Arial" charset="0"/>
            </a:endParaRPr>
          </a:p>
        </p:txBody>
      </p:sp>
      <p:pic>
        <p:nvPicPr>
          <p:cNvPr id="16" name="Obrázok 15" descr="pra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7647746" cy="599417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TELESA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 gravitačnom poli Zeme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7544" y="1556792"/>
            <a:ext cx="8352928" cy="3933384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k-SK" sz="3200" dirty="0" smtClean="0">
                <a:latin typeface="Comic Sans MS" pitchFamily="66" charset="0"/>
              </a:rPr>
              <a:t>Veľkosť polohovej energie v gravitačnom poli Zeme sa rovná práci, ktorú sme vykonali pri zdvihnutí telesa do určitej výšky </a:t>
            </a:r>
            <a:r>
              <a:rPr lang="sk-SK" sz="3200" b="1" dirty="0" err="1" smtClean="0">
                <a:latin typeface="Comic Sans MS" pitchFamily="66" charset="0"/>
              </a:rPr>
              <a:t>E</a:t>
            </a:r>
            <a:r>
              <a:rPr lang="sk-SK" sz="3200" b="1" baseline="-25000" dirty="0" err="1" smtClean="0">
                <a:latin typeface="Comic Sans MS" pitchFamily="66" charset="0"/>
              </a:rPr>
              <a:t>p</a:t>
            </a:r>
            <a:r>
              <a:rPr lang="sk-SK" sz="3200" b="1" dirty="0" smtClean="0">
                <a:latin typeface="Comic Sans MS" pitchFamily="66" charset="0"/>
              </a:rPr>
              <a:t> = W</a:t>
            </a:r>
            <a:r>
              <a:rPr lang="sk-SK" sz="3200" dirty="0" smtClean="0">
                <a:latin typeface="Comic Sans MS" pitchFamily="66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sk-SK" sz="3200" dirty="0" smtClean="0">
                <a:latin typeface="Comic Sans MS" pitchFamily="66" charset="0"/>
              </a:rPr>
              <a:t>Závisí od:</a:t>
            </a:r>
            <a:endParaRPr lang="sk-SK" sz="3200" b="1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sk-SK" sz="3200" b="1" dirty="0" smtClean="0">
                <a:latin typeface="Comic Sans MS" pitchFamily="66" charset="0"/>
              </a:rPr>
              <a:t>- hmotnosti telesa</a:t>
            </a:r>
            <a:r>
              <a:rPr lang="sk-SK" sz="3200" dirty="0" smtClean="0">
                <a:latin typeface="Comic Sans MS" pitchFamily="66" charset="0"/>
              </a:rPr>
              <a:t> - pri dvíhaní telesa s väčšou hmotnosťou konáme väčšiu prácu, čiže teleso s väčšou hmotnosťou má väčšiu polohovú energiu</a:t>
            </a:r>
          </a:p>
          <a:p>
            <a:pPr>
              <a:lnSpc>
                <a:spcPct val="80000"/>
              </a:lnSpc>
            </a:pPr>
            <a:r>
              <a:rPr lang="sk-SK" sz="24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37120" y="260648"/>
            <a:ext cx="9481120" cy="11557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POLOHOVÁ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ENERG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IA TELESA</a:t>
            </a:r>
            <a:b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sk-SK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 gravitačnom poli Zeme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536" y="1628800"/>
            <a:ext cx="8352928" cy="403187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k-SK" sz="2400" dirty="0" smtClean="0"/>
              <a:t> </a:t>
            </a:r>
            <a:endParaRPr lang="sk-SK" sz="32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sk-SK" sz="3200" dirty="0" smtClean="0">
                <a:latin typeface="Comic Sans MS" pitchFamily="66" charset="0"/>
              </a:rPr>
              <a:t>- </a:t>
            </a:r>
            <a:r>
              <a:rPr lang="sk-SK" sz="3200" b="1" dirty="0" smtClean="0">
                <a:latin typeface="Comic Sans MS" pitchFamily="66" charset="0"/>
              </a:rPr>
              <a:t>výšky, do ktorej teleso zdvíhame</a:t>
            </a:r>
            <a:r>
              <a:rPr lang="sk-SK" sz="3200" dirty="0" smtClean="0">
                <a:latin typeface="Comic Sans MS" pitchFamily="66" charset="0"/>
              </a:rPr>
              <a:t> – čím je výška väčšia, tým sme vykonali väčšiu prácu, a tým bola aj polohová energia väčšia</a:t>
            </a:r>
          </a:p>
          <a:p>
            <a:pPr>
              <a:lnSpc>
                <a:spcPct val="80000"/>
              </a:lnSpc>
            </a:pPr>
            <a:r>
              <a:rPr lang="sk-SK" sz="3200" dirty="0" smtClean="0">
                <a:latin typeface="Comic Sans MS" pitchFamily="66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sk-SK" sz="3200" dirty="0" smtClean="0">
                <a:latin typeface="Comic Sans MS" pitchFamily="66" charset="0"/>
              </a:rPr>
              <a:t>Vypočítame ju tak, že hmotnosť telesa vynásobíme gravitačnou konštantou a výškou, do ktorej teleso dvíhame</a:t>
            </a:r>
          </a:p>
          <a:p>
            <a:pPr algn="ctr">
              <a:lnSpc>
                <a:spcPct val="80000"/>
              </a:lnSpc>
            </a:pPr>
            <a:r>
              <a:rPr lang="sk-SK" sz="3200" dirty="0" smtClean="0">
                <a:latin typeface="Comic Sans MS" pitchFamily="66" charset="0"/>
              </a:rPr>
              <a:t> </a:t>
            </a:r>
            <a:r>
              <a:rPr lang="sk-SK" sz="4000" b="1" dirty="0" err="1" smtClean="0">
                <a:latin typeface="Comic Sans MS" pitchFamily="66" charset="0"/>
              </a:rPr>
              <a:t>E</a:t>
            </a:r>
            <a:r>
              <a:rPr lang="sk-SK" sz="4000" b="1" baseline="-25000" dirty="0" err="1" smtClean="0">
                <a:latin typeface="Comic Sans MS" pitchFamily="66" charset="0"/>
              </a:rPr>
              <a:t>p</a:t>
            </a:r>
            <a:r>
              <a:rPr lang="sk-SK" sz="4000" b="1" dirty="0" smtClean="0">
                <a:latin typeface="Comic Sans MS" pitchFamily="66" charset="0"/>
              </a:rPr>
              <a:t> = m . g . h</a:t>
            </a:r>
            <a:endParaRPr lang="en-US" sz="4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4173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0" grpId="0" animBg="1" autoUpdateAnimBg="0"/>
    </p:bldLst>
  </p:timing>
</p:sld>
</file>

<file path=ppt/theme/theme1.xml><?xml version="1.0" encoding="utf-8"?>
<a:theme xmlns:a="http://schemas.openxmlformats.org/drawingml/2006/main" name="Ęş.´ž.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Ęş.´ž.10</Template>
  <TotalTime>0</TotalTime>
  <Words>1114</Words>
  <Application>Microsoft Office PowerPoint</Application>
  <PresentationFormat>Prezentácia na obrazovke (4:3)</PresentationFormat>
  <Paragraphs>339</Paragraphs>
  <Slides>40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1" baseType="lpstr">
      <vt:lpstr>Ęş.´ž.10</vt:lpstr>
      <vt:lpstr>Snímka 1</vt:lpstr>
      <vt:lpstr>Snímka 2</vt:lpstr>
      <vt:lpstr>            POLOHOVÁ= POTENCIONÁLNA  ENERGIA</vt:lpstr>
      <vt:lpstr>POLOHOVÁ ENERGIA TELESA v gravitačnom poli Zeme</vt:lpstr>
      <vt:lpstr>Snímka 5</vt:lpstr>
      <vt:lpstr>Snímka 6</vt:lpstr>
      <vt:lpstr>Snímka 7</vt:lpstr>
      <vt:lpstr>POLOHOVÁ ENERGIA TELESA v gravitačnom poli Zeme</vt:lpstr>
      <vt:lpstr>POLOHOVÁ ENERGIA TELESA v gravitačnom poli Zeme</vt:lpstr>
      <vt:lpstr>POLOHOVÁ ENERGIA TELESA v magnetickom poli</vt:lpstr>
      <vt:lpstr>POLOHOVÁ ENERGIA TELESA v magnetickom poli</vt:lpstr>
      <vt:lpstr>POLOHOVÁ ENERGIA TELESA v elektrickom poli</vt:lpstr>
      <vt:lpstr>POLOHOVÁ ENERGIA PRUŽNOSTI </vt:lpstr>
      <vt:lpstr>POLOHOVÁ ENERGIA PRUŽNOSTI </vt:lpstr>
      <vt:lpstr>POLOHOVÁ ENERGIA PRUŽNOSTI 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  <vt:lpstr>Snímka 28</vt:lpstr>
      <vt:lpstr>Snímka 29</vt:lpstr>
      <vt:lpstr>Snímka 30</vt:lpstr>
      <vt:lpstr>Snímka 31</vt:lpstr>
      <vt:lpstr>Snímka 32</vt:lpstr>
      <vt:lpstr>Snímka 33</vt:lpstr>
      <vt:lpstr>Snímka 34</vt:lpstr>
      <vt:lpstr>Snímka 35</vt:lpstr>
      <vt:lpstr>Snímka 36</vt:lpstr>
      <vt:lpstr>Snímka 37</vt:lpstr>
      <vt:lpstr>Snímka 38</vt:lpstr>
      <vt:lpstr>Snímka 39</vt:lpstr>
      <vt:lpstr>Snímka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pohybová energia</dc:title>
  <dc:creator/>
  <cp:lastModifiedBy/>
  <cp:revision>1</cp:revision>
  <dcterms:created xsi:type="dcterms:W3CDTF">2010-09-30T14:21:15Z</dcterms:created>
  <dcterms:modified xsi:type="dcterms:W3CDTF">2012-04-03T16:41:11Z</dcterms:modified>
</cp:coreProperties>
</file>