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1" r:id="rId7"/>
    <p:sldId id="270" r:id="rId8"/>
    <p:sldId id="264" r:id="rId9"/>
    <p:sldId id="269" r:id="rId10"/>
    <p:sldId id="267" r:id="rId11"/>
    <p:sldId id="257" r:id="rId12"/>
    <p:sldId id="268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6082"/>
    <a:srgbClr val="0085B4"/>
    <a:srgbClr val="CC0099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7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10.10.2016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10.10.2016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10.10.2016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10.10.2016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10.10.2016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10.10.2016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10.10.2016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10.10.2016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10.10.2016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10.10.2016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10.10.2016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D7253-37D0-4644-8727-85C9CDBCB159}" type="datetimeFigureOut">
              <a:rPr lang="sk-SK" smtClean="0"/>
              <a:pPr/>
              <a:t>10.10.2016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daktis.sk/" TargetMode="External"/><Relationship Id="rId7" Type="http://schemas.openxmlformats.org/officeDocument/2006/relationships/image" Target="../media/image15.gif"/><Relationship Id="rId2" Type="http://schemas.openxmlformats.org/officeDocument/2006/relationships/hyperlink" Target="http://xbikerx.ic.cz/periodickatabulk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hyperlink" Target="http://www.sirmi.ic.cz/" TargetMode="External"/><Relationship Id="rId4" Type="http://schemas.openxmlformats.org/officeDocument/2006/relationships/hyperlink" Target="http://chemie.zajimavost.cz/07-periodicka-tabulka-prvku/index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2643206"/>
          </a:xfrm>
        </p:spPr>
        <p:txBody>
          <a:bodyPr>
            <a:noAutofit/>
          </a:bodyPr>
          <a:lstStyle/>
          <a:p>
            <a:r>
              <a:rPr lang="sk-SK" sz="8000" b="1" i="1" dirty="0" smtClean="0">
                <a:gradFill flip="none" rotWithShape="1">
                  <a:gsLst>
                    <a:gs pos="34000">
                      <a:srgbClr val="00B0F0"/>
                    </a:gs>
                    <a:gs pos="50000">
                      <a:schemeClr val="accent6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Bernard MT Condensed" pitchFamily="18" charset="0"/>
              </a:rPr>
              <a:t>Periodická sústava prvkov</a:t>
            </a:r>
            <a:endParaRPr lang="sk-SK" sz="8000" i="1" dirty="0">
              <a:gradFill flip="none" rotWithShape="1">
                <a:gsLst>
                  <a:gs pos="34000">
                    <a:srgbClr val="00B0F0"/>
                  </a:gs>
                  <a:gs pos="50000">
                    <a:schemeClr val="accent6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Bernard MT Condensed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5572140"/>
            <a:ext cx="6643734" cy="857256"/>
          </a:xfrm>
        </p:spPr>
        <p:txBody>
          <a:bodyPr>
            <a:normAutofit fontScale="92500" lnSpcReduction="20000"/>
          </a:bodyPr>
          <a:lstStyle/>
          <a:p>
            <a:r>
              <a:rPr lang="sk-SK" b="1" i="1" dirty="0" smtClean="0">
                <a:gradFill flip="none" rotWithShape="1">
                  <a:gsLst>
                    <a:gs pos="34000">
                      <a:srgbClr val="00B0F0"/>
                    </a:gs>
                    <a:gs pos="50000">
                      <a:schemeClr val="accent6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Bernard MT Condensed" pitchFamily="18" charset="0"/>
              </a:rPr>
              <a:t>Mgr. Mariana </a:t>
            </a:r>
            <a:r>
              <a:rPr lang="sk-SK" b="1" i="1" dirty="0" err="1" smtClean="0">
                <a:gradFill flip="none" rotWithShape="1">
                  <a:gsLst>
                    <a:gs pos="34000">
                      <a:srgbClr val="00B0F0"/>
                    </a:gs>
                    <a:gs pos="50000">
                      <a:schemeClr val="accent6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Bernard MT Condensed" pitchFamily="18" charset="0"/>
              </a:rPr>
              <a:t>Pavelčáková</a:t>
            </a:r>
            <a:r>
              <a:rPr lang="cs-CZ" b="1" dirty="0" smtClean="0">
                <a:gradFill flip="none" rotWithShape="1">
                  <a:gsLst>
                    <a:gs pos="34000">
                      <a:srgbClr val="00B0F0"/>
                    </a:gs>
                    <a:gs pos="50000">
                      <a:schemeClr val="accent6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Bernard MT Condensed" pitchFamily="18" charset="0"/>
              </a:rPr>
              <a:t/>
            </a:r>
            <a:br>
              <a:rPr lang="cs-CZ" b="1" dirty="0" smtClean="0">
                <a:gradFill flip="none" rotWithShape="1">
                  <a:gsLst>
                    <a:gs pos="34000">
                      <a:srgbClr val="00B0F0"/>
                    </a:gs>
                    <a:gs pos="50000">
                      <a:schemeClr val="accent6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Bernard MT Condensed" pitchFamily="18" charset="0"/>
              </a:rPr>
            </a:br>
            <a:endParaRPr lang="sk-SK" dirty="0" smtClean="0">
              <a:gradFill flip="none" rotWithShape="1">
                <a:gsLst>
                  <a:gs pos="34000">
                    <a:srgbClr val="00B0F0"/>
                  </a:gs>
                  <a:gs pos="50000">
                    <a:schemeClr val="accent6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Bernard MT Condensed" pitchFamily="18" charset="0"/>
            </a:endParaRPr>
          </a:p>
          <a:p>
            <a:endParaRPr lang="sk-SK" dirty="0"/>
          </a:p>
        </p:txBody>
      </p:sp>
      <p:pic>
        <p:nvPicPr>
          <p:cNvPr id="4" name="Obrázok 3" descr="mendelejev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786190"/>
            <a:ext cx="2279346" cy="2527101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6" name="Obrázok 5" descr="periodicka_tabulka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571480"/>
            <a:ext cx="3143272" cy="2357454"/>
          </a:xfrm>
          <a:prstGeom prst="rect">
            <a:avLst/>
          </a:prstGeom>
          <a:scene3d>
            <a:camera prst="isometricOffAxis1Top"/>
            <a:lightRig rig="threePt" dir="t"/>
          </a:scene3d>
        </p:spPr>
      </p:pic>
      <p:pic>
        <p:nvPicPr>
          <p:cNvPr id="7" name="Obrázok 6" descr="periodicka_tabulka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357166"/>
            <a:ext cx="2695573" cy="1720579"/>
          </a:xfrm>
          <a:prstGeom prst="rect">
            <a:avLst/>
          </a:prstGeom>
          <a:scene3d>
            <a:camera prst="isometricOffAxis1Left"/>
            <a:lightRig rig="threePt" dir="t"/>
          </a:scene3d>
        </p:spPr>
      </p:pic>
      <p:pic>
        <p:nvPicPr>
          <p:cNvPr id="8" name="Obrázok 7" descr="periodicka_tabulka_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85918" y="571480"/>
            <a:ext cx="2819396" cy="1781922"/>
          </a:xfrm>
          <a:prstGeom prst="rect">
            <a:avLst/>
          </a:prstGeom>
          <a:scene3d>
            <a:camera prst="isometricRightUp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sk-SK" b="1" i="1" dirty="0">
                <a:solidFill>
                  <a:srgbClr val="006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sk-SK" b="1" i="1" dirty="0" smtClean="0">
                <a:solidFill>
                  <a:srgbClr val="006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eriodický zákon</a:t>
            </a:r>
            <a:endParaRPr lang="sk-SK" b="1" i="1" dirty="0">
              <a:solidFill>
                <a:srgbClr val="006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   </a:t>
            </a:r>
            <a:r>
              <a:rPr lang="sk-SK" i="1" dirty="0" smtClean="0">
                <a:latin typeface="Comic Sans MS" pitchFamily="66" charset="0"/>
              </a:rPr>
              <a:t>Prvky </a:t>
            </a:r>
            <a:r>
              <a:rPr lang="sk-SK" i="1" dirty="0">
                <a:latin typeface="Comic Sans MS" pitchFamily="66" charset="0"/>
              </a:rPr>
              <a:t>tej istej </a:t>
            </a:r>
            <a:r>
              <a:rPr lang="sk-SK" i="1" dirty="0" smtClean="0">
                <a:latin typeface="Comic Sans MS" pitchFamily="66" charset="0"/>
              </a:rPr>
              <a:t>skupiny </a:t>
            </a:r>
            <a:r>
              <a:rPr lang="sk-SK" i="1" dirty="0">
                <a:latin typeface="Comic Sans MS" pitchFamily="66" charset="0"/>
              </a:rPr>
              <a:t>majú mnohé podobné vlastnosti, kým prvky rôznych skupín </a:t>
            </a:r>
            <a:r>
              <a:rPr lang="sk-SK" i="1" dirty="0" smtClean="0">
                <a:latin typeface="Comic Sans MS" pitchFamily="66" charset="0"/>
              </a:rPr>
              <a:t>majú </a:t>
            </a:r>
            <a:r>
              <a:rPr lang="sk-SK" i="1" dirty="0">
                <a:latin typeface="Comic Sans MS" pitchFamily="66" charset="0"/>
              </a:rPr>
              <a:t>odlišné vlastnosti. </a:t>
            </a:r>
            <a:endParaRPr lang="sk-SK" i="1" dirty="0" smtClean="0">
              <a:latin typeface="Comic Sans MS" pitchFamily="66" charset="0"/>
            </a:endParaRPr>
          </a:p>
          <a:p>
            <a:pPr>
              <a:buNone/>
            </a:pPr>
            <a:endParaRPr lang="sk-SK" b="0" i="1" dirty="0">
              <a:latin typeface="Comic Sans MS" pitchFamily="66" charset="0"/>
            </a:endParaRPr>
          </a:p>
          <a:p>
            <a:pPr>
              <a:buNone/>
            </a:pPr>
            <a:r>
              <a:rPr lang="sk-SK" b="0" i="1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sk-SK" b="1" i="1" dirty="0" smtClean="0">
                <a:latin typeface="Comic Sans MS" pitchFamily="66" charset="0"/>
              </a:rPr>
              <a:t>    </a:t>
            </a:r>
            <a:r>
              <a:rPr lang="sk-SK" b="1" i="1" dirty="0" smtClean="0">
                <a:solidFill>
                  <a:srgbClr val="006082"/>
                </a:solidFill>
                <a:latin typeface="Comic Sans MS" pitchFamily="66" charset="0"/>
              </a:rPr>
              <a:t>Vlastnosti </a:t>
            </a:r>
            <a:r>
              <a:rPr lang="sk-SK" b="1" i="1" dirty="0">
                <a:solidFill>
                  <a:srgbClr val="006082"/>
                </a:solidFill>
                <a:latin typeface="Comic Sans MS" pitchFamily="66" charset="0"/>
              </a:rPr>
              <a:t>chemických prvkov sa periodicky menia v závislosti od vzrastajúceho protónového čísla.</a:t>
            </a:r>
            <a:endParaRPr lang="sk-SK" i="1" dirty="0" smtClean="0">
              <a:solidFill>
                <a:srgbClr val="006082"/>
              </a:solidFill>
              <a:latin typeface="Comic Sans MS" pitchFamily="66" charset="0"/>
            </a:endParaRPr>
          </a:p>
          <a:p>
            <a:endParaRPr lang="sk-SK" dirty="0"/>
          </a:p>
        </p:txBody>
      </p:sp>
      <p:pic>
        <p:nvPicPr>
          <p:cNvPr id="4" name="Obrázok 3" descr="mexicka_vl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876"/>
            <a:ext cx="2143125" cy="314325"/>
          </a:xfrm>
          <a:prstGeom prst="rect">
            <a:avLst/>
          </a:prstGeom>
        </p:spPr>
      </p:pic>
      <p:pic>
        <p:nvPicPr>
          <p:cNvPr id="5" name="Obrázok 4" descr="mexicka_vl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2143125" cy="314325"/>
          </a:xfrm>
          <a:prstGeom prst="rect">
            <a:avLst/>
          </a:prstGeom>
        </p:spPr>
      </p:pic>
      <p:pic>
        <p:nvPicPr>
          <p:cNvPr id="6" name="Obrázok 5" descr="mexicka_vl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571876"/>
            <a:ext cx="2143125" cy="314325"/>
          </a:xfrm>
          <a:prstGeom prst="rect">
            <a:avLst/>
          </a:prstGeom>
        </p:spPr>
      </p:pic>
      <p:pic>
        <p:nvPicPr>
          <p:cNvPr id="7" name="Obrázok 6" descr="mexicka_vl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3571876"/>
            <a:ext cx="2143125" cy="314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sk-SK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Význam periodickej tabuľky</a:t>
            </a:r>
            <a:endParaRPr lang="sk-SK" i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3300" i="1" dirty="0" smtClean="0">
                <a:latin typeface="Comic Sans MS" pitchFamily="66" charset="0"/>
              </a:rPr>
              <a:t>Z periodickej tabuľky chemických prvkov sa dá určiť:</a:t>
            </a:r>
          </a:p>
          <a:p>
            <a:pPr>
              <a:buFont typeface="Wingdings" pitchFamily="2" charset="2"/>
              <a:buChar char="§"/>
            </a:pPr>
            <a:r>
              <a:rPr lang="sk-SK" sz="3300" b="0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značka prvku</a:t>
            </a:r>
          </a:p>
          <a:p>
            <a:pPr>
              <a:buFont typeface="Wingdings" pitchFamily="2" charset="2"/>
              <a:buChar char="§"/>
            </a:pPr>
            <a:r>
              <a:rPr lang="sk-SK" sz="3300" b="0" i="1" dirty="0" smtClean="0">
                <a:latin typeface="Comic Sans MS" pitchFamily="66" charset="0"/>
              </a:rPr>
              <a:t>hodnota protónového čísla</a:t>
            </a:r>
          </a:p>
          <a:p>
            <a:pPr>
              <a:buFont typeface="Wingdings" pitchFamily="2" charset="2"/>
              <a:buChar char="§"/>
            </a:pPr>
            <a:r>
              <a:rPr lang="sk-SK" sz="3300" b="0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hodnota relatívnej atómovej hmotnosti</a:t>
            </a:r>
          </a:p>
          <a:p>
            <a:pPr>
              <a:buFont typeface="Wingdings" pitchFamily="2" charset="2"/>
              <a:buChar char="§"/>
            </a:pPr>
            <a:r>
              <a:rPr lang="sk-SK" sz="3300" b="0" i="1" dirty="0" smtClean="0">
                <a:latin typeface="Comic Sans MS" pitchFamily="66" charset="0"/>
              </a:rPr>
              <a:t>počet valenčných elektrónov</a:t>
            </a:r>
          </a:p>
          <a:p>
            <a:pPr>
              <a:buFont typeface="Wingdings" pitchFamily="2" charset="2"/>
              <a:buChar char="§"/>
            </a:pPr>
            <a:r>
              <a:rPr lang="sk-SK" sz="3300" b="0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prvky s podobnými vlastnosťami</a:t>
            </a:r>
          </a:p>
          <a:p>
            <a:pPr>
              <a:buFont typeface="Wingdings" pitchFamily="2" charset="2"/>
              <a:buChar char="§"/>
            </a:pPr>
            <a:r>
              <a:rPr lang="sk-SK" sz="3300" i="1" dirty="0">
                <a:latin typeface="Comic Sans MS" pitchFamily="66" charset="0"/>
              </a:rPr>
              <a:t>p</a:t>
            </a:r>
            <a:r>
              <a:rPr lang="sk-SK" sz="3300" i="1" dirty="0" smtClean="0">
                <a:latin typeface="Comic Sans MS" pitchFamily="66" charset="0"/>
              </a:rPr>
              <a:t>očet vrstiev, ktoré má daný atóm vo svojom obale</a:t>
            </a:r>
            <a:endParaRPr lang="sk-SK" sz="3300" b="0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dirty="0"/>
              <a:t/>
            </a:r>
            <a:br>
              <a:rPr lang="sk-SK" dirty="0"/>
            </a:br>
            <a:endParaRPr lang="sk-SK" b="0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85884"/>
          </a:xfrm>
        </p:spPr>
        <p:txBody>
          <a:bodyPr/>
          <a:lstStyle/>
          <a:p>
            <a:r>
              <a:rPr lang="sk-SK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Ďakujem za pozornosť</a:t>
            </a:r>
            <a:endParaRPr lang="sk-SK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sk-SK" sz="2800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sk-SK" sz="2800" i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sk-SK" sz="2800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sk-SK" sz="2800" i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b="1" i="1" dirty="0" smtClean="0">
                <a:solidFill>
                  <a:srgbClr val="C00000"/>
                </a:solidFill>
                <a:latin typeface="Comic Sans MS" pitchFamily="66" charset="0"/>
              </a:rPr>
              <a:t>Zdroje:</a:t>
            </a:r>
            <a:endParaRPr lang="sk-SK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400" i="1" dirty="0" smtClean="0">
                <a:solidFill>
                  <a:srgbClr val="C00000"/>
                </a:solidFill>
                <a:latin typeface="Comic Sans MS" pitchFamily="66" charset="0"/>
              </a:rPr>
              <a:t>E. </a:t>
            </a:r>
            <a:r>
              <a:rPr lang="sk-SK" sz="2400" i="1" dirty="0" err="1" smtClean="0">
                <a:solidFill>
                  <a:srgbClr val="C00000"/>
                </a:solidFill>
                <a:latin typeface="Comic Sans MS" pitchFamily="66" charset="0"/>
              </a:rPr>
              <a:t>Adamkovič</a:t>
            </a:r>
            <a:r>
              <a:rPr lang="sk-SK" sz="2400" i="1" dirty="0" smtClean="0">
                <a:solidFill>
                  <a:srgbClr val="C00000"/>
                </a:solidFill>
                <a:latin typeface="Comic Sans MS" pitchFamily="66" charset="0"/>
              </a:rPr>
              <a:t>, J. Šimeková, Chémia 8</a:t>
            </a:r>
            <a:endParaRPr lang="sk-SK" sz="2400" i="1" dirty="0" smtClean="0">
              <a:solidFill>
                <a:srgbClr val="C00000"/>
              </a:solidFill>
              <a:latin typeface="Comic Sans MS" pitchFamily="66" charset="0"/>
              <a:hlinkClick r:id="rId2"/>
            </a:endParaRPr>
          </a:p>
          <a:p>
            <a:pPr>
              <a:buFont typeface="Wingdings" pitchFamily="2" charset="2"/>
              <a:buChar char="§"/>
            </a:pPr>
            <a:r>
              <a:rPr lang="sk-SK" sz="2400" i="1" dirty="0" err="1" smtClean="0">
                <a:latin typeface="Comic Sans MS" pitchFamily="66" charset="0"/>
                <a:hlinkClick r:id="rId2"/>
              </a:rPr>
              <a:t>xbikerx.ic.cz</a:t>
            </a:r>
            <a:endParaRPr lang="sk-SK" sz="2400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400" i="1" dirty="0" err="1" smtClean="0">
                <a:latin typeface="Comic Sans MS" pitchFamily="66" charset="0"/>
                <a:hlinkClick r:id="rId3"/>
              </a:rPr>
              <a:t>www.didaktis.sk</a:t>
            </a:r>
            <a:endParaRPr lang="sk-SK" sz="2400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400" i="1" dirty="0" err="1" smtClean="0">
                <a:latin typeface="Comic Sans MS" pitchFamily="66" charset="0"/>
                <a:hlinkClick r:id="rId4"/>
              </a:rPr>
              <a:t>chemie.zajimavost.cz</a:t>
            </a:r>
            <a:r>
              <a:rPr lang="sk-SK" sz="2400" i="1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sk-SK" sz="2400" i="1" dirty="0" err="1" smtClean="0">
                <a:latin typeface="Comic Sans MS" pitchFamily="66" charset="0"/>
                <a:hlinkClick r:id="rId5"/>
              </a:rPr>
              <a:t>www.sirmi.ic.cz</a:t>
            </a:r>
            <a:r>
              <a:rPr lang="sk-SK" sz="2400" i="1" dirty="0" smtClean="0">
                <a:latin typeface="Comic Sans MS" pitchFamily="66" charset="0"/>
              </a:rPr>
              <a:t> </a:t>
            </a:r>
          </a:p>
          <a:p>
            <a:endParaRPr lang="sk-SK" dirty="0"/>
          </a:p>
        </p:txBody>
      </p:sp>
      <p:pic>
        <p:nvPicPr>
          <p:cNvPr id="6" name="Obrázok 5" descr="1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768" y="3786190"/>
            <a:ext cx="1533525" cy="2800350"/>
          </a:xfrm>
          <a:prstGeom prst="rect">
            <a:avLst/>
          </a:prstGeom>
        </p:spPr>
      </p:pic>
      <p:pic>
        <p:nvPicPr>
          <p:cNvPr id="9" name="Obrázok 8" descr="d307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29256" y="2005167"/>
            <a:ext cx="1666877" cy="2184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Dimitrij</a:t>
            </a: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sk-SK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Ivanovič</a:t>
            </a: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Mendelejev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i="1" dirty="0" smtClean="0">
                <a:latin typeface="Comic Sans MS" pitchFamily="66" charset="0"/>
              </a:rPr>
              <a:t> </a:t>
            </a:r>
            <a:r>
              <a:rPr lang="sk-SK" sz="2400" i="1" dirty="0" smtClean="0">
                <a:latin typeface="Comic Sans MS" pitchFamily="66" charset="0"/>
              </a:rPr>
              <a:t>(*8.február 1834 </a:t>
            </a:r>
            <a:r>
              <a:rPr lang="sk-SK" sz="2400" i="1" dirty="0" err="1" smtClean="0">
                <a:latin typeface="Comic Sans MS" pitchFamily="66" charset="0"/>
              </a:rPr>
              <a:t>Toboľsk</a:t>
            </a:r>
            <a:r>
              <a:rPr lang="sk-SK" sz="2400" i="1" dirty="0" smtClean="0">
                <a:latin typeface="Comic Sans MS" pitchFamily="66" charset="0"/>
              </a:rPr>
              <a:t>  -  †2.január 1907 Petrohrad)</a:t>
            </a:r>
            <a:endParaRPr lang="sk-SK" sz="2800" i="1" dirty="0" smtClean="0">
              <a:latin typeface="Comic Sans MS" pitchFamily="66" charset="0"/>
            </a:endParaRPr>
          </a:p>
          <a:p>
            <a:pPr>
              <a:buNone/>
            </a:pPr>
            <a:endParaRPr lang="sk-SK" sz="2800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sz="28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Zoradil prvky podľa atómovej</a:t>
            </a:r>
          </a:p>
          <a:p>
            <a:pPr>
              <a:buNone/>
            </a:pPr>
            <a:r>
              <a:rPr lang="sk-SK" sz="28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hmotnosti do systému, </a:t>
            </a:r>
          </a:p>
          <a:p>
            <a:pPr>
              <a:buNone/>
            </a:pPr>
            <a:r>
              <a:rPr lang="sk-SK" sz="2800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z</a:t>
            </a:r>
            <a:r>
              <a:rPr lang="sk-SK" sz="28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námeho dnes ako periodická </a:t>
            </a:r>
          </a:p>
          <a:p>
            <a:pPr>
              <a:buNone/>
            </a:pPr>
            <a:r>
              <a:rPr lang="sk-SK" sz="2800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</a:t>
            </a:r>
            <a:r>
              <a:rPr lang="sk-SK" sz="28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abuľka prvkov.</a:t>
            </a:r>
          </a:p>
          <a:p>
            <a:pPr>
              <a:buNone/>
            </a:pPr>
            <a:r>
              <a:rPr lang="sk-SK" sz="28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Tento systém bol prevratný</a:t>
            </a:r>
            <a:r>
              <a:rPr lang="sk-SK" sz="36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sk-SK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sk-SK" dirty="0"/>
          </a:p>
        </p:txBody>
      </p:sp>
      <p:pic>
        <p:nvPicPr>
          <p:cNvPr id="4" name="Obrázek 4" descr="mendelejev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143248"/>
            <a:ext cx="3285288" cy="323374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Periodická tabuľka prvkov</a:t>
            </a:r>
            <a:endParaRPr lang="sk-SK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i="1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sk-SK" i="1" dirty="0">
                <a:latin typeface="Comic Sans MS" pitchFamily="66" charset="0"/>
              </a:rPr>
              <a:t> </a:t>
            </a:r>
            <a:r>
              <a:rPr lang="sk-SK" i="1" dirty="0" smtClean="0">
                <a:latin typeface="Comic Sans MS" pitchFamily="66" charset="0"/>
              </a:rPr>
              <a:t>  Mendelejev zoradil všetky známe prvky podľa </a:t>
            </a:r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stúpajúcich atómových hmotností </a:t>
            </a:r>
            <a:r>
              <a:rPr lang="sk-SK" i="1" dirty="0" smtClean="0">
                <a:latin typeface="Comic Sans MS" pitchFamily="66" charset="0"/>
              </a:rPr>
              <a:t>a štúdiom vzniknutej tabuľky zistil iné zákonitosti, ktoré mu umožnili </a:t>
            </a:r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predpovedať objav neznámych prvkov</a:t>
            </a:r>
            <a:r>
              <a:rPr lang="sk-SK" i="1" dirty="0" smtClean="0">
                <a:latin typeface="Comic Sans MS" pitchFamily="66" charset="0"/>
              </a:rPr>
              <a:t>, určil dokonca ich fyzikálne a chemické vlastnosti.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0" descr="mendelejev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89"/>
            <a:ext cx="4286280" cy="637750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Zástupný symbol pro obsah 12" descr="mendelejev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14488"/>
            <a:ext cx="4071956" cy="4872774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sk-SK" sz="12800" i="1" dirty="0" smtClean="0">
                <a:latin typeface="Comic Sans MS" pitchFamily="66" charset="0"/>
              </a:rPr>
              <a:t>pre rozpory s vládou musel Mendelejev opustiť v roku 1890 univerzitu               v Petrohrade, nikdy sa nestal členom Akadémie </a:t>
            </a:r>
          </a:p>
          <a:p>
            <a:pPr>
              <a:buFont typeface="Wingdings" pitchFamily="2" charset="2"/>
              <a:buChar char="§"/>
            </a:pPr>
            <a:r>
              <a:rPr lang="sk-SK" sz="12800" i="1" dirty="0" smtClean="0">
                <a:latin typeface="Comic Sans MS" pitchFamily="66" charset="0"/>
              </a:rPr>
              <a:t>ako uznanie dostal ocenenie </a:t>
            </a:r>
            <a:r>
              <a:rPr lang="sk-SK" sz="12800" i="1" dirty="0" err="1" smtClean="0">
                <a:latin typeface="Comic Sans MS" pitchFamily="66" charset="0"/>
              </a:rPr>
              <a:t>Compleyho</a:t>
            </a:r>
            <a:r>
              <a:rPr lang="sk-SK" sz="12800" i="1" dirty="0" smtClean="0">
                <a:latin typeface="Comic Sans MS" pitchFamily="66" charset="0"/>
              </a:rPr>
              <a:t> medailu od Kráľovskej spoločnosti         v Londýne</a:t>
            </a:r>
            <a:endParaRPr lang="sk-SK" sz="12800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všetci chemici ho uznávali, jeho dielo ovplyvnilo vývoj všetkých odvetví anorganickej chémie a na dôkaz svojej úcty mu spoločne venovali pohár z hliníka (vtedy najvzácnejšieho kovu)</a:t>
            </a:r>
          </a:p>
          <a:p>
            <a:pPr>
              <a:buFont typeface="Wingdings" pitchFamily="2" charset="2"/>
              <a:buChar char="§"/>
            </a:pPr>
            <a:r>
              <a:rPr lang="sk-SK" sz="12800" i="1" dirty="0" smtClean="0">
                <a:latin typeface="Comic Sans MS" pitchFamily="66" charset="0"/>
              </a:rPr>
              <a:t>zomrel v Petrohrade na chrípku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Bohuslav </a:t>
            </a:r>
            <a:r>
              <a:rPr lang="sk-SK" b="1" i="1" dirty="0" err="1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Brauner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i="1" dirty="0" smtClean="0">
                <a:latin typeface="Comic Sans MS" pitchFamily="66" charset="0"/>
              </a:rPr>
              <a:t> </a:t>
            </a:r>
            <a:r>
              <a:rPr lang="sk-SK" sz="2400" i="1" dirty="0" smtClean="0">
                <a:latin typeface="Comic Sans MS" pitchFamily="66" charset="0"/>
              </a:rPr>
              <a:t>(* 8. máj 1855 Praha  –  † 15. február 1935 Praha)</a:t>
            </a:r>
            <a:endParaRPr lang="sk-SK" sz="2800" i="1" dirty="0" smtClean="0">
              <a:latin typeface="Comic Sans MS" pitchFamily="66" charset="0"/>
            </a:endParaRPr>
          </a:p>
          <a:p>
            <a:pPr>
              <a:buNone/>
            </a:pPr>
            <a:endParaRPr lang="sk-SK" sz="2800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latin typeface="Comic Sans MS" pitchFamily="66" charset="0"/>
              </a:rPr>
              <a:t>český chemik</a:t>
            </a: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osobný priateľ Mendelejeva</a:t>
            </a: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latin typeface="Comic Sans MS" pitchFamily="66" charset="0"/>
              </a:rPr>
              <a:t>profesor Karlovej univerzity</a:t>
            </a: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latin typeface="Comic Sans MS" pitchFamily="66" charset="0"/>
              </a:rPr>
              <a:t>dosiahol svetový význam                      v oblasti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atómových hmotností</a:t>
            </a: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latin typeface="Comic Sans MS" pitchFamily="66" charset="0"/>
              </a:rPr>
              <a:t> propagátor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periodickej sústavy prvkov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5" name="Obrázek 5" descr="brauner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071678"/>
            <a:ext cx="1857388" cy="254285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Obrázek 6" descr="brauner_rodny_d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5988" y="4071942"/>
            <a:ext cx="2298012" cy="157391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periodicka-tabulka-prvk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643042" y="785794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C00000"/>
                </a:solidFill>
                <a:latin typeface="Arial Narrow" pitchFamily="34" charset="0"/>
              </a:rPr>
              <a:t>Prvky sú zoradené podľa stúpajúceho protónového čísla</a:t>
            </a:r>
            <a:endParaRPr lang="sk-SK" sz="2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i="1" dirty="0" smtClean="0">
                <a:solidFill>
                  <a:srgbClr val="FF0000"/>
                </a:solidFill>
                <a:latin typeface="Comic Sans MS" pitchFamily="66" charset="0"/>
              </a:rPr>
              <a:t>Periodická tabuľka obsahuje: </a:t>
            </a:r>
            <a:r>
              <a:rPr lang="sk-SK" b="1" i="1" dirty="0" smtClean="0"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Comic Sans MS" pitchFamily="66" charset="0"/>
              </a:rPr>
              <a:t/>
            </a:r>
            <a:br>
              <a:rPr lang="sk-SK" b="1" i="1" dirty="0" smtClean="0"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Comic Sans MS" pitchFamily="66" charset="0"/>
              </a:rPr>
            </a:br>
            <a:endParaRPr lang="sk-SK" b="1" i="1" dirty="0"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0" dirty="0" smtClean="0"/>
              <a:t> </a:t>
            </a:r>
            <a:r>
              <a:rPr lang="sk-SK" b="1" i="1" dirty="0" smtClean="0">
                <a:solidFill>
                  <a:srgbClr val="FF0000"/>
                </a:solidFill>
                <a:latin typeface="Comic Sans MS" pitchFamily="66" charset="0"/>
              </a:rPr>
              <a:t>Skupiny </a:t>
            </a:r>
          </a:p>
          <a:p>
            <a:pPr>
              <a:buFont typeface="Wingdings" pitchFamily="2" charset="2"/>
              <a:buChar char="§"/>
            </a:pPr>
            <a:r>
              <a:rPr lang="sk-SK" sz="2800" i="1" dirty="0">
                <a:latin typeface="Comic Sans MS" pitchFamily="66" charset="0"/>
              </a:rPr>
              <a:t>z</a:t>
            </a:r>
            <a:r>
              <a:rPr lang="sk-SK" sz="2800" i="1" dirty="0" smtClean="0">
                <a:latin typeface="Comic Sans MS" pitchFamily="66" charset="0"/>
              </a:rPr>
              <a:t>vislé stĺpce</a:t>
            </a:r>
            <a:endParaRPr lang="sk-SK" sz="2800" i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800" b="1" i="1" dirty="0" smtClean="0">
                <a:solidFill>
                  <a:srgbClr val="FF0000"/>
                </a:solidFill>
                <a:latin typeface="Comic Sans MS" pitchFamily="66" charset="0"/>
              </a:rPr>
              <a:t>hlavné</a:t>
            </a:r>
            <a:r>
              <a:rPr lang="sk-SK" sz="28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sk-SK" sz="2800" i="1" dirty="0" smtClean="0">
                <a:latin typeface="Comic Sans MS" pitchFamily="66" charset="0"/>
              </a:rPr>
              <a:t>– označujú sa I.A až VIII.A</a:t>
            </a:r>
            <a:endParaRPr lang="sk-SK" sz="2800" b="0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800" b="1" i="1" dirty="0" smtClean="0">
                <a:solidFill>
                  <a:srgbClr val="002060"/>
                </a:solidFill>
                <a:latin typeface="Comic Sans MS" pitchFamily="66" charset="0"/>
              </a:rPr>
              <a:t>vedľajšie</a:t>
            </a:r>
            <a:r>
              <a:rPr lang="sk-SK" sz="2800" i="1" dirty="0" smtClean="0">
                <a:latin typeface="Comic Sans MS" pitchFamily="66" charset="0"/>
              </a:rPr>
              <a:t> – označujú sa I.B až VIII.B</a:t>
            </a:r>
          </a:p>
          <a:p>
            <a:pPr>
              <a:buFont typeface="Wingdings" pitchFamily="2" charset="2"/>
              <a:buChar char="§"/>
            </a:pPr>
            <a:r>
              <a:rPr lang="sk-SK" sz="2800" i="1" dirty="0" smtClean="0">
                <a:latin typeface="Comic Sans MS" pitchFamily="66" charset="0"/>
              </a:rPr>
              <a:t>určujú počet valenčných elektrónov</a:t>
            </a:r>
            <a:endParaRPr lang="sk-SK" sz="2800" b="0" i="1" dirty="0" smtClean="0">
              <a:latin typeface="Comic Sans MS" pitchFamily="66" charset="0"/>
            </a:endParaRPr>
          </a:p>
          <a:p>
            <a:pPr>
              <a:buNone/>
            </a:pPr>
            <a:endParaRPr lang="sk-SK" b="0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skupi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1" y="4264959"/>
            <a:ext cx="8215371" cy="2449062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071538" y="4429132"/>
            <a:ext cx="500066" cy="5000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6572264" y="4429132"/>
            <a:ext cx="500066" cy="5000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2071670" y="4429132"/>
            <a:ext cx="500066" cy="500066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4572000" y="4429132"/>
            <a:ext cx="500066" cy="500066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Periódy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b="0" i="1" dirty="0" smtClean="0">
                <a:latin typeface="Comic Sans MS" pitchFamily="66" charset="0"/>
              </a:rPr>
              <a:t>vodorovné riadky</a:t>
            </a:r>
            <a:endParaRPr lang="sk-SK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latin typeface="Comic Sans MS" pitchFamily="66" charset="0"/>
              </a:rPr>
              <a:t>7 </a:t>
            </a:r>
            <a:r>
              <a:rPr lang="sk-SK" i="1" dirty="0">
                <a:latin typeface="Comic Sans MS" pitchFamily="66" charset="0"/>
              </a:rPr>
              <a:t>radov – periód, ktoré sa označujú arabskými </a:t>
            </a:r>
          </a:p>
          <a:p>
            <a:pPr>
              <a:buNone/>
            </a:pPr>
            <a:r>
              <a:rPr lang="sk-SK" i="1" dirty="0" smtClean="0">
                <a:latin typeface="Comic Sans MS" pitchFamily="66" charset="0"/>
              </a:rPr>
              <a:t>   číslicami </a:t>
            </a:r>
            <a:r>
              <a:rPr lang="sk-SK" i="1" dirty="0">
                <a:latin typeface="Comic Sans MS" pitchFamily="66" charset="0"/>
              </a:rPr>
              <a:t>1 </a:t>
            </a:r>
            <a:r>
              <a:rPr lang="sk-SK" i="1" dirty="0" smtClean="0">
                <a:latin typeface="Comic Sans MS" pitchFamily="66" charset="0"/>
              </a:rPr>
              <a:t>až </a:t>
            </a:r>
            <a:r>
              <a:rPr lang="sk-SK" i="1" dirty="0">
                <a:latin typeface="Comic Sans MS" pitchFamily="66" charset="0"/>
              </a:rPr>
              <a:t>7</a:t>
            </a:r>
          </a:p>
          <a:p>
            <a:pPr>
              <a:buFont typeface="Wingdings" pitchFamily="2" charset="2"/>
              <a:buChar char="§"/>
            </a:pPr>
            <a:r>
              <a:rPr lang="sk-SK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číslo </a:t>
            </a:r>
            <a:r>
              <a:rPr lang="sk-SK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periódy udáva </a:t>
            </a:r>
            <a:r>
              <a:rPr lang="sk-SK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počet elektrónových vrstiev v danom atóme</a:t>
            </a:r>
            <a:endParaRPr lang="sk-SK" b="1" i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sk-SK" dirty="0"/>
          </a:p>
        </p:txBody>
      </p:sp>
      <p:pic>
        <p:nvPicPr>
          <p:cNvPr id="4" name="Obrázok 3" descr="perio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2077" y="1357299"/>
            <a:ext cx="2187573" cy="4786345"/>
          </a:xfrm>
          <a:prstGeom prst="rect">
            <a:avLst/>
          </a:prstGeom>
        </p:spPr>
      </p:pic>
      <p:sp>
        <p:nvSpPr>
          <p:cNvPr id="5" name="Šípka doprava 4"/>
          <p:cNvSpPr/>
          <p:nvPr/>
        </p:nvSpPr>
        <p:spPr>
          <a:xfrm>
            <a:off x="5643570" y="2071678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prava 5"/>
          <p:cNvSpPr/>
          <p:nvPr/>
        </p:nvSpPr>
        <p:spPr>
          <a:xfrm>
            <a:off x="5643570" y="2643182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Šípka doprava 6"/>
          <p:cNvSpPr/>
          <p:nvPr/>
        </p:nvSpPr>
        <p:spPr>
          <a:xfrm>
            <a:off x="5643570" y="3214686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Šípka doprava 7"/>
          <p:cNvSpPr/>
          <p:nvPr/>
        </p:nvSpPr>
        <p:spPr>
          <a:xfrm>
            <a:off x="5643570" y="3857628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Šípka doprava 8"/>
          <p:cNvSpPr/>
          <p:nvPr/>
        </p:nvSpPr>
        <p:spPr>
          <a:xfrm>
            <a:off x="5643570" y="4429132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Šípka doprava 9"/>
          <p:cNvSpPr/>
          <p:nvPr/>
        </p:nvSpPr>
        <p:spPr>
          <a:xfrm>
            <a:off x="5643570" y="5000636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Šípka doprava 10"/>
          <p:cNvSpPr/>
          <p:nvPr/>
        </p:nvSpPr>
        <p:spPr>
          <a:xfrm>
            <a:off x="5643570" y="5643578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Vlastná 3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00000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290</Words>
  <Application>Microsoft Office PowerPoint</Application>
  <PresentationFormat>Prezentácia na obrazovke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Periodická sústava prvkov</vt:lpstr>
      <vt:lpstr>Dimitrij Ivanovič Mendelejev</vt:lpstr>
      <vt:lpstr>Periodická tabuľka prvkov</vt:lpstr>
      <vt:lpstr>Snímka 4</vt:lpstr>
      <vt:lpstr>Snímka 5</vt:lpstr>
      <vt:lpstr>Bohuslav Brauner</vt:lpstr>
      <vt:lpstr>Snímka 7</vt:lpstr>
      <vt:lpstr> Periodická tabuľka obsahuje:  </vt:lpstr>
      <vt:lpstr> Periódy  </vt:lpstr>
      <vt:lpstr>Periodický zákon</vt:lpstr>
      <vt:lpstr>Význam periodickej tabuľky</vt:lpstr>
      <vt:lpstr> 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Periodická sústava prvkov</dc:title>
  <dc:subject>chemia</dc:subject>
  <dc:creator>Mgr. Mariana Pavelčáková</dc:creator>
  <cp:keywords>Mgr.Mariana Pavelčáková</cp:keywords>
  <cp:lastModifiedBy>Nadka</cp:lastModifiedBy>
  <cp:revision>33</cp:revision>
  <dcterms:created xsi:type="dcterms:W3CDTF">2009-12-01T16:04:27Z</dcterms:created>
  <dcterms:modified xsi:type="dcterms:W3CDTF">2016-10-10T07:58:38Z</dcterms:modified>
</cp:coreProperties>
</file>