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200"/>
    <a:srgbClr val="CC9900"/>
    <a:srgbClr val="FFFF85"/>
    <a:srgbClr val="00FF00"/>
    <a:srgbClr val="A7FFA7"/>
    <a:srgbClr val="FF00FF"/>
    <a:srgbClr val="FFA3FF"/>
    <a:srgbClr val="9E7500"/>
    <a:srgbClr val="FFFFD1"/>
    <a:srgbClr val="FFE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900"/>
            </a:gs>
            <a:gs pos="50000">
              <a:srgbClr val="FFFFD1"/>
            </a:gs>
            <a:gs pos="100000">
              <a:srgbClr val="CC99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270C-533E-4595-917A-CA769442635E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8BBCF-1808-48BC-9935-25F7BE1BC16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ydroconsult.sk/" TargetMode="External"/><Relationship Id="rId13" Type="http://schemas.openxmlformats.org/officeDocument/2006/relationships/hyperlink" Target="http://www.stuba.sk/expertizy/images/chovancova1.JPG" TargetMode="External"/><Relationship Id="rId18" Type="http://schemas.openxmlformats.org/officeDocument/2006/relationships/image" Target="../media/image18.jpeg"/><Relationship Id="rId3" Type="http://schemas.openxmlformats.org/officeDocument/2006/relationships/hyperlink" Target="http://sk.wikipedia.org/wiki/Voda" TargetMode="External"/><Relationship Id="rId7" Type="http://schemas.openxmlformats.org/officeDocument/2006/relationships/hyperlink" Target="http://www.prenak.sk/" TargetMode="External"/><Relationship Id="rId12" Type="http://schemas.openxmlformats.org/officeDocument/2006/relationships/hyperlink" Target="http://www.gjar-po.sk/.../informatika_04_05.htm" TargetMode="External"/><Relationship Id="rId17" Type="http://schemas.openxmlformats.org/officeDocument/2006/relationships/image" Target="../media/image17.gif"/><Relationship Id="rId2" Type="http://schemas.openxmlformats.org/officeDocument/2006/relationships/hyperlink" Target="http://sk.wikipedia.org/wiki/Subduk%C4%8Dn%C3%A1_z%C3%B3na" TargetMode="External"/><Relationship Id="rId16" Type="http://schemas.openxmlformats.org/officeDocument/2006/relationships/hyperlink" Target="http://www.clker.com/clipart-3983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lnoinfo.sk/" TargetMode="External"/><Relationship Id="rId11" Type="http://schemas.openxmlformats.org/officeDocument/2006/relationships/hyperlink" Target="http://www.infovek.sk/" TargetMode="External"/><Relationship Id="rId5" Type="http://schemas.openxmlformats.org/officeDocument/2006/relationships/hyperlink" Target="http://www.agroseznam.cz/" TargetMode="External"/><Relationship Id="rId15" Type="http://schemas.openxmlformats.org/officeDocument/2006/relationships/hyperlink" Target="http://www.biga.sk/cropimage.php/32086.jpg" TargetMode="External"/><Relationship Id="rId10" Type="http://schemas.openxmlformats.org/officeDocument/2006/relationships/hyperlink" Target="http://www.infovek.sk/predmety/inform/projekty/msp/archiv/chemiaanim.htm" TargetMode="External"/><Relationship Id="rId4" Type="http://schemas.openxmlformats.org/officeDocument/2006/relationships/hyperlink" Target="http://www.rkfk.cz/" TargetMode="External"/><Relationship Id="rId9" Type="http://schemas.openxmlformats.org/officeDocument/2006/relationships/hyperlink" Target="http://www.michalkvarda.cz/" TargetMode="External"/><Relationship Id="rId14" Type="http://schemas.openxmlformats.org/officeDocument/2006/relationships/hyperlink" Target="http://strycartus.wbl.sk/WDV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50000">
                <a:srgbClr val="FFFFD1"/>
              </a:gs>
              <a:gs pos="100000">
                <a:srgbClr val="CC9900"/>
              </a:gs>
            </a:gsLst>
            <a:lin ang="18900000" scaled="1"/>
            <a:tileRect/>
          </a:gradFill>
          <a:ln>
            <a:noFill/>
          </a:ln>
          <a:effectLst>
            <a:outerShdw blurRad="127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57158" y="3000372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7200" dirty="0" smtClean="0">
                <a:gradFill>
                  <a:gsLst>
                    <a:gs pos="23000">
                      <a:srgbClr val="9E7500"/>
                    </a:gs>
                    <a:gs pos="50000">
                      <a:srgbClr val="FFFF85"/>
                    </a:gs>
                    <a:gs pos="70000">
                      <a:srgbClr val="9A7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Oddeľovanie </a:t>
            </a:r>
          </a:p>
          <a:p>
            <a:pPr algn="ctr"/>
            <a:r>
              <a:rPr lang="sk-SK" sz="7200" dirty="0" smtClean="0">
                <a:gradFill>
                  <a:gsLst>
                    <a:gs pos="23000">
                      <a:srgbClr val="9E7500"/>
                    </a:gs>
                    <a:gs pos="50000">
                      <a:srgbClr val="FFFF85"/>
                    </a:gs>
                    <a:gs pos="70000">
                      <a:srgbClr val="9A7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zložiek zmesí</a:t>
            </a:r>
            <a:endParaRPr lang="sk-SK" sz="7200" dirty="0">
              <a:gradFill>
                <a:gsLst>
                  <a:gs pos="23000">
                    <a:srgbClr val="9E7500"/>
                  </a:gs>
                  <a:gs pos="50000">
                    <a:srgbClr val="FFFF85"/>
                  </a:gs>
                  <a:gs pos="70000">
                    <a:srgbClr val="9A720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500166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latin typeface="Impact" pitchFamily="34" charset="0"/>
              </a:rPr>
              <a:t>Opakovanie učiva 6. ročníka</a:t>
            </a:r>
            <a:endParaRPr lang="sk-SK" sz="4000" b="1" dirty="0">
              <a:latin typeface="Impact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71472" y="571480"/>
            <a:ext cx="4857784" cy="2428892"/>
            <a:chOff x="642910" y="3714752"/>
            <a:chExt cx="5643602" cy="3000396"/>
          </a:xfrm>
        </p:grpSpPr>
        <p:pic>
          <p:nvPicPr>
            <p:cNvPr id="8" name="Obrázok 7" descr="WD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00" y="3786190"/>
              <a:ext cx="5000660" cy="2742029"/>
            </a:xfrm>
            <a:prstGeom prst="rect">
              <a:avLst/>
            </a:prstGeom>
          </p:spPr>
        </p:pic>
        <p:sp>
          <p:nvSpPr>
            <p:cNvPr id="9" name="Rám 8"/>
            <p:cNvSpPr/>
            <p:nvPr/>
          </p:nvSpPr>
          <p:spPr>
            <a:xfrm>
              <a:off x="642910" y="3714752"/>
              <a:ext cx="5643602" cy="3000396"/>
            </a:xfrm>
            <a:prstGeom prst="frame">
              <a:avLst/>
            </a:prstGeom>
            <a:gradFill flip="none" rotWithShape="1">
              <a:gsLst>
                <a:gs pos="23000">
                  <a:srgbClr val="CC9900"/>
                </a:gs>
                <a:gs pos="50000">
                  <a:srgbClr val="FFFF85"/>
                </a:gs>
                <a:gs pos="70000">
                  <a:srgbClr val="CC990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643570" y="571480"/>
            <a:ext cx="2786082" cy="3929090"/>
            <a:chOff x="3286116" y="2143116"/>
            <a:chExt cx="2357454" cy="3357586"/>
          </a:xfrm>
        </p:grpSpPr>
        <p:pic>
          <p:nvPicPr>
            <p:cNvPr id="11" name="Obrázek 3" descr="!!200308260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0430" y="2357430"/>
              <a:ext cx="2071702" cy="2848591"/>
            </a:xfrm>
            <a:prstGeom prst="rect">
              <a:avLst/>
            </a:prstGeom>
            <a:effectLst/>
          </p:spPr>
        </p:pic>
        <p:sp>
          <p:nvSpPr>
            <p:cNvPr id="12" name="Rám 11"/>
            <p:cNvSpPr/>
            <p:nvPr/>
          </p:nvSpPr>
          <p:spPr>
            <a:xfrm>
              <a:off x="3286116" y="2143116"/>
              <a:ext cx="2357454" cy="3357586"/>
            </a:xfrm>
            <a:prstGeom prst="frame">
              <a:avLst/>
            </a:prstGeom>
            <a:gradFill flip="none" rotWithShape="1">
              <a:gsLst>
                <a:gs pos="23000">
                  <a:srgbClr val="CC9900"/>
                </a:gs>
                <a:gs pos="50000">
                  <a:srgbClr val="FFFF85"/>
                </a:gs>
                <a:gs pos="70000">
                  <a:srgbClr val="CC990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50000">
                <a:srgbClr val="FFFFD1"/>
              </a:gs>
              <a:gs pos="100000">
                <a:srgbClr val="CC9900"/>
              </a:gs>
            </a:gsLst>
            <a:lin ang="18900000" scaled="1"/>
            <a:tileRect/>
          </a:gradFill>
          <a:ln>
            <a:noFill/>
          </a:ln>
          <a:effectLst>
            <a:outerShdw blurRad="127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643446"/>
            <a:ext cx="8229600" cy="1482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4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1428736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Ďakujem za pozornosť!</a:t>
            </a:r>
            <a:endParaRPr kumimoji="0" lang="sk-SK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Obrázok 6" descr="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571744"/>
            <a:ext cx="1143008" cy="1143008"/>
          </a:xfrm>
          <a:prstGeom prst="rect">
            <a:avLst/>
          </a:prstGeom>
        </p:spPr>
      </p:pic>
      <p:pic>
        <p:nvPicPr>
          <p:cNvPr id="8" name="Obrázok 7" descr="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571744"/>
            <a:ext cx="1143008" cy="1143008"/>
          </a:xfrm>
          <a:prstGeom prst="rect">
            <a:avLst/>
          </a:prstGeom>
        </p:spPr>
      </p:pic>
      <p:pic>
        <p:nvPicPr>
          <p:cNvPr id="9" name="Obrázok 8" descr="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571744"/>
            <a:ext cx="1143008" cy="1143008"/>
          </a:xfrm>
          <a:prstGeom prst="rect">
            <a:avLst/>
          </a:prstGeom>
        </p:spPr>
      </p:pic>
      <p:pic>
        <p:nvPicPr>
          <p:cNvPr id="10" name="Obrázok 9" descr="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571744"/>
            <a:ext cx="1143008" cy="1143008"/>
          </a:xfrm>
          <a:prstGeom prst="rect">
            <a:avLst/>
          </a:prstGeom>
        </p:spPr>
      </p:pic>
      <p:pic>
        <p:nvPicPr>
          <p:cNvPr id="11" name="Obrázok 10" descr="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500306"/>
            <a:ext cx="1143008" cy="1143008"/>
          </a:xfrm>
          <a:prstGeom prst="rect">
            <a:avLst/>
          </a:prstGeom>
        </p:spPr>
      </p:pic>
      <p:pic>
        <p:nvPicPr>
          <p:cNvPr id="12" name="Obrázok 11" descr="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500306"/>
            <a:ext cx="1143008" cy="1143008"/>
          </a:xfrm>
          <a:prstGeom prst="rect">
            <a:avLst/>
          </a:prstGeom>
        </p:spPr>
      </p:pic>
      <p:pic>
        <p:nvPicPr>
          <p:cNvPr id="14" name="Obrázok 13" descr="h1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571744"/>
            <a:ext cx="2238375" cy="3048000"/>
          </a:xfrm>
          <a:prstGeom prst="rect">
            <a:avLst/>
          </a:prstGeom>
        </p:spPr>
      </p:pic>
      <p:pic>
        <p:nvPicPr>
          <p:cNvPr id="13" name="Obrázok 12" descr="h5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786322"/>
            <a:ext cx="1190630" cy="1428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50000">
                <a:srgbClr val="FFFFD1"/>
              </a:gs>
              <a:gs pos="100000">
                <a:srgbClr val="CC9900"/>
              </a:gs>
            </a:gsLst>
            <a:lin ang="18900000" scaled="1"/>
            <a:tileRect/>
          </a:gradFill>
          <a:ln>
            <a:noFill/>
          </a:ln>
          <a:effectLst>
            <a:outerShdw blurRad="127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928826"/>
          </a:xfrm>
        </p:spPr>
        <p:txBody>
          <a:bodyPr anchor="t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800" b="1" dirty="0" smtClean="0">
                <a:ln w="1905"/>
                <a:gradFill>
                  <a:gsLst>
                    <a:gs pos="23000">
                      <a:srgbClr val="CC9900"/>
                    </a:gs>
                    <a:gs pos="50000">
                      <a:srgbClr val="FFFF85"/>
                    </a:gs>
                    <a:gs pos="70000">
                      <a:srgbClr val="CC9900"/>
                    </a:gs>
                  </a:gsLst>
                  <a:lin ang="189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Základné spôsoby oddeľovania </a:t>
            </a:r>
            <a:br>
              <a:rPr lang="sk-SK" sz="4800" b="1" dirty="0" smtClean="0">
                <a:ln w="1905"/>
                <a:gradFill>
                  <a:gsLst>
                    <a:gs pos="23000">
                      <a:srgbClr val="CC9900"/>
                    </a:gs>
                    <a:gs pos="50000">
                      <a:srgbClr val="FFFF85"/>
                    </a:gs>
                    <a:gs pos="70000">
                      <a:srgbClr val="CC9900"/>
                    </a:gs>
                  </a:gsLst>
                  <a:lin ang="189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sk-SK" sz="4800" b="1" dirty="0" smtClean="0">
                <a:ln w="1905"/>
                <a:gradFill>
                  <a:gsLst>
                    <a:gs pos="23000">
                      <a:srgbClr val="CC9900"/>
                    </a:gs>
                    <a:gs pos="50000">
                      <a:srgbClr val="FFFF85"/>
                    </a:gs>
                    <a:gs pos="70000">
                      <a:srgbClr val="CC9900"/>
                    </a:gs>
                  </a:gsLst>
                  <a:lin ang="189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zložiek zmesí:</a:t>
            </a:r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48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142976" y="2285992"/>
            <a:ext cx="4786346" cy="3840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1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Usadzovanie</a:t>
            </a:r>
            <a:endParaRPr kumimoji="0" lang="sk-SK" sz="1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1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Filtrácia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1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Odparovanie</a:t>
            </a:r>
            <a:r>
              <a:rPr kumimoji="0" lang="sk-SK" sz="1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sk-SK" sz="1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 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1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Destilácia </a:t>
            </a:r>
            <a:endParaRPr kumimoji="0" lang="sk-SK" sz="1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1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Kryštalizácia </a:t>
            </a:r>
            <a:endParaRPr kumimoji="0" lang="sk-SK" sz="1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Zástupný symbol obsahu 8" descr="G37029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3571876"/>
            <a:ext cx="1628783" cy="19162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50000">
                <a:srgbClr val="FFFFD1"/>
              </a:gs>
              <a:gs pos="100000">
                <a:srgbClr val="CC9900"/>
              </a:gs>
            </a:gsLst>
            <a:lin ang="18900000" scaled="1"/>
            <a:tileRect/>
          </a:gradFill>
          <a:ln>
            <a:noFill/>
          </a:ln>
          <a:effectLst>
            <a:outerShdw blurRad="127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3000">
                      <a:srgbClr val="CC9900"/>
                    </a:gs>
                    <a:gs pos="50000">
                      <a:srgbClr val="FFFF85"/>
                    </a:gs>
                    <a:gs pos="70000">
                      <a:srgbClr val="CC9900"/>
                    </a:gs>
                  </a:gsLst>
                  <a:lin ang="189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1. Usadzovanie </a:t>
            </a:r>
            <a:endParaRPr kumimoji="0" lang="sk-SK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3000">
                    <a:srgbClr val="CC9900"/>
                  </a:gs>
                  <a:gs pos="50000">
                    <a:srgbClr val="FFFF85"/>
                  </a:gs>
                  <a:gs pos="70000">
                    <a:srgbClr val="CC9900"/>
                  </a:gs>
                </a:gsLst>
                <a:lin ang="189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600201"/>
            <a:ext cx="8229600" cy="132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k-SK" sz="3200" b="1" dirty="0" smtClean="0">
                <a:latin typeface="Arial Narrow" pitchFamily="34" charset="0"/>
              </a:rPr>
              <a:t>na základe rozdielnej hustoty</a:t>
            </a:r>
            <a:endParaRPr kumimoji="0" lang="sk-SK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čistenie odpadových vôd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571472" y="2928934"/>
            <a:ext cx="5000660" cy="3357586"/>
            <a:chOff x="571472" y="2928934"/>
            <a:chExt cx="5000660" cy="3357586"/>
          </a:xfrm>
        </p:grpSpPr>
        <p:pic>
          <p:nvPicPr>
            <p:cNvPr id="7" name="Obrázek 6" descr="co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662" y="3269796"/>
              <a:ext cx="4286280" cy="2589117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8" name="Rám 7"/>
            <p:cNvSpPr/>
            <p:nvPr/>
          </p:nvSpPr>
          <p:spPr>
            <a:xfrm>
              <a:off x="571472" y="2928934"/>
              <a:ext cx="5000660" cy="3357586"/>
            </a:xfrm>
            <a:prstGeom prst="frame">
              <a:avLst/>
            </a:prstGeom>
            <a:gradFill flip="none" rotWithShape="1">
              <a:gsLst>
                <a:gs pos="23000">
                  <a:srgbClr val="CC9900"/>
                </a:gs>
                <a:gs pos="50000">
                  <a:srgbClr val="FFFF85"/>
                </a:gs>
                <a:gs pos="70000">
                  <a:srgbClr val="CC990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857752" y="3286124"/>
            <a:ext cx="3438548" cy="2724168"/>
            <a:chOff x="5143504" y="3500438"/>
            <a:chExt cx="3438548" cy="2724168"/>
          </a:xfrm>
        </p:grpSpPr>
        <p:pic>
          <p:nvPicPr>
            <p:cNvPr id="9" name="Obrázok 8" descr="chovancova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7818" y="3786190"/>
              <a:ext cx="2876550" cy="2152650"/>
            </a:xfrm>
            <a:prstGeom prst="rect">
              <a:avLst/>
            </a:prstGeom>
          </p:spPr>
        </p:pic>
        <p:sp>
          <p:nvSpPr>
            <p:cNvPr id="10" name="Rám 9"/>
            <p:cNvSpPr/>
            <p:nvPr/>
          </p:nvSpPr>
          <p:spPr>
            <a:xfrm>
              <a:off x="5143504" y="3500438"/>
              <a:ext cx="3438548" cy="2724168"/>
            </a:xfrm>
            <a:prstGeom prst="frame">
              <a:avLst/>
            </a:prstGeom>
            <a:gradFill flip="none" rotWithShape="1">
              <a:gsLst>
                <a:gs pos="23000">
                  <a:srgbClr val="CC9900"/>
                </a:gs>
                <a:gs pos="50000">
                  <a:srgbClr val="FFFF85"/>
                </a:gs>
                <a:gs pos="70000">
                  <a:srgbClr val="CC990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Obrázok 12" descr="1223717416Sf3s7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689801">
            <a:off x="6567129" y="361652"/>
            <a:ext cx="2274507" cy="219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3733" y="357166"/>
            <a:ext cx="8572560" cy="6215106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50000">
                <a:srgbClr val="FFFFD1"/>
              </a:gs>
              <a:gs pos="100000">
                <a:srgbClr val="CC9900"/>
              </a:gs>
            </a:gsLst>
            <a:lin ang="18900000" scaled="1"/>
            <a:tileRect/>
          </a:gradFill>
          <a:ln>
            <a:noFill/>
          </a:ln>
          <a:effectLst>
            <a:outerShdw blurRad="127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500042"/>
            <a:ext cx="8229600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3000">
                      <a:srgbClr val="CC9900"/>
                    </a:gs>
                    <a:gs pos="50000">
                      <a:srgbClr val="FFFF85"/>
                    </a:gs>
                    <a:gs pos="70000">
                      <a:srgbClr val="CC9900"/>
                    </a:gs>
                  </a:gsLst>
                  <a:lin ang="189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2. Filtrácia  </a:t>
            </a:r>
            <a:endParaRPr kumimoji="0" lang="sk-SK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23000">
                    <a:srgbClr val="CC9900"/>
                  </a:gs>
                  <a:gs pos="50000">
                    <a:srgbClr val="FFFF85"/>
                  </a:gs>
                  <a:gs pos="70000">
                    <a:srgbClr val="CC9900"/>
                  </a:gs>
                </a:gsLst>
                <a:lin ang="189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600201"/>
            <a:ext cx="8229600" cy="104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k-SK" sz="2800" b="1" noProof="0" dirty="0" smtClean="0">
                <a:latin typeface="Arial Narrow" pitchFamily="34" charset="0"/>
              </a:rPr>
              <a:t>m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etóda, pri ktorej oddeľujeme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zložky na základe rozdielnej veľkosti častíc (najčastejšie</a:t>
            </a:r>
            <a:r>
              <a:rPr kumimoji="0" lang="sk-SK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 tuhú od kvapalnej)</a:t>
            </a:r>
            <a:endParaRPr kumimoji="0" lang="sk-SK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7" name="Obrázek 3" descr="Filtrac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3667136" cy="3667136"/>
          </a:xfrm>
          <a:prstGeom prst="rect">
            <a:avLst/>
          </a:prstGeom>
          <a:ln w="38100">
            <a:solidFill>
              <a:srgbClr val="9A7200"/>
            </a:solidFill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2528895"/>
            <a:ext cx="8086724" cy="684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čistenie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vody, vysávanie smetí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k-SK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4500562" y="3071810"/>
            <a:ext cx="4438680" cy="3286124"/>
            <a:chOff x="4429124" y="3571876"/>
            <a:chExt cx="4438680" cy="3286124"/>
          </a:xfrm>
        </p:grpSpPr>
        <p:pic>
          <p:nvPicPr>
            <p:cNvPr id="9" name="Obrázek 3" descr="hohes-moos-alpy-rakousko-0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8530" y="3929067"/>
              <a:ext cx="3776325" cy="2519348"/>
            </a:xfrm>
            <a:prstGeom prst="rect">
              <a:avLst/>
            </a:prstGeom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ám 9"/>
            <p:cNvSpPr/>
            <p:nvPr/>
          </p:nvSpPr>
          <p:spPr>
            <a:xfrm>
              <a:off x="4429124" y="3571876"/>
              <a:ext cx="4438680" cy="3286124"/>
            </a:xfrm>
            <a:prstGeom prst="frame">
              <a:avLst/>
            </a:prstGeom>
            <a:gradFill flip="none" rotWithShape="1">
              <a:gsLst>
                <a:gs pos="23000">
                  <a:srgbClr val="CC9900"/>
                </a:gs>
                <a:gs pos="50000">
                  <a:srgbClr val="FFFF85"/>
                </a:gs>
                <a:gs pos="70000">
                  <a:srgbClr val="CC990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Obrázok 11" descr="3208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2646" y="2370540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50000">
                <a:srgbClr val="FFFFD1"/>
              </a:gs>
              <a:gs pos="100000">
                <a:srgbClr val="CC9900"/>
              </a:gs>
            </a:gsLst>
            <a:lin ang="18900000" scaled="1"/>
            <a:tileRect/>
          </a:gradFill>
          <a:ln>
            <a:noFill/>
          </a:ln>
          <a:effectLst>
            <a:outerShdw blurRad="127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3000">
                      <a:srgbClr val="CC9900"/>
                    </a:gs>
                    <a:gs pos="50000">
                      <a:srgbClr val="FFFF85"/>
                    </a:gs>
                    <a:gs pos="70000">
                      <a:srgbClr val="CC9900"/>
                    </a:gs>
                  </a:gsLst>
                  <a:lin ang="189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3. Odparovanie</a:t>
            </a:r>
            <a:endParaRPr kumimoji="0" lang="sk-SK" sz="6000" b="1" i="0" u="none" strike="noStrike" kern="1200" cap="none" spc="0" normalizeH="0" baseline="0" noProof="0" dirty="0">
              <a:ln>
                <a:noFill/>
              </a:ln>
              <a:gradFill>
                <a:gsLst>
                  <a:gs pos="23000">
                    <a:srgbClr val="CC9900"/>
                  </a:gs>
                  <a:gs pos="50000">
                    <a:srgbClr val="FFFF85"/>
                  </a:gs>
                  <a:gs pos="70000">
                    <a:srgbClr val="CC9900"/>
                  </a:gs>
                </a:gsLst>
                <a:lin ang="189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600201"/>
            <a:ext cx="8229600" cy="118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k-SK" sz="3200" b="1" dirty="0" smtClean="0">
                <a:latin typeface="Arial Narrow" pitchFamily="34" charset="0"/>
              </a:rPr>
              <a:t>o</a:t>
            </a:r>
            <a:r>
              <a:rPr kumimoji="0" lang="sk-SK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ddeľovanie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tuhej látky od kvapalnej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200" b="1" dirty="0" smtClean="0">
                <a:latin typeface="Arial Narrow" pitchFamily="34" charset="0"/>
              </a:rPr>
              <a:t> 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odparovaním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Obrázek 3" descr="odparovan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786190"/>
            <a:ext cx="2524136" cy="2524136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sp>
        <p:nvSpPr>
          <p:cNvPr id="8" name="Zástupný symbol pro obsah 7"/>
          <p:cNvSpPr txBox="1">
            <a:spLocks/>
          </p:cNvSpPr>
          <p:nvPr/>
        </p:nvSpPr>
        <p:spPr>
          <a:xfrm>
            <a:off x="428596" y="2928934"/>
            <a:ext cx="3829048" cy="125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k-SK" sz="3200" b="1" dirty="0" smtClean="0">
                <a:latin typeface="Arial Narrow" pitchFamily="34" charset="0"/>
              </a:rPr>
              <a:t>z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ískavanie soli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z morskej vody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642910" y="4357694"/>
            <a:ext cx="3500462" cy="2500306"/>
            <a:chOff x="642910" y="4357694"/>
            <a:chExt cx="3500462" cy="2500306"/>
          </a:xfrm>
        </p:grpSpPr>
        <p:pic>
          <p:nvPicPr>
            <p:cNvPr id="9" name="Obrázek 4" descr="morska voda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24" y="4572008"/>
              <a:ext cx="3110990" cy="1928813"/>
            </a:xfrm>
            <a:prstGeom prst="rect">
              <a:avLst/>
            </a:prstGeom>
            <a:effectLst/>
          </p:spPr>
        </p:pic>
        <p:sp>
          <p:nvSpPr>
            <p:cNvPr id="13" name="Rám 12"/>
            <p:cNvSpPr/>
            <p:nvPr/>
          </p:nvSpPr>
          <p:spPr>
            <a:xfrm>
              <a:off x="642910" y="4357694"/>
              <a:ext cx="3500462" cy="2500306"/>
            </a:xfrm>
            <a:prstGeom prst="frame">
              <a:avLst/>
            </a:prstGeom>
            <a:gradFill flip="none" rotWithShape="1">
              <a:gsLst>
                <a:gs pos="23000">
                  <a:srgbClr val="CC9900"/>
                </a:gs>
                <a:gs pos="50000">
                  <a:srgbClr val="FFFF85"/>
                </a:gs>
                <a:gs pos="70000">
                  <a:srgbClr val="CC990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357554" y="2357430"/>
            <a:ext cx="2357454" cy="3357586"/>
            <a:chOff x="3286116" y="2143116"/>
            <a:chExt cx="2357454" cy="3357586"/>
          </a:xfrm>
        </p:grpSpPr>
        <p:pic>
          <p:nvPicPr>
            <p:cNvPr id="10" name="Obrázek 3" descr="!!200308260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0430" y="2357430"/>
              <a:ext cx="2071702" cy="2848591"/>
            </a:xfrm>
            <a:prstGeom prst="rect">
              <a:avLst/>
            </a:prstGeom>
            <a:effectLst/>
          </p:spPr>
        </p:pic>
        <p:sp>
          <p:nvSpPr>
            <p:cNvPr id="11" name="Rám 10"/>
            <p:cNvSpPr/>
            <p:nvPr/>
          </p:nvSpPr>
          <p:spPr>
            <a:xfrm>
              <a:off x="3286116" y="2143116"/>
              <a:ext cx="2357454" cy="3357586"/>
            </a:xfrm>
            <a:prstGeom prst="frame">
              <a:avLst/>
            </a:prstGeom>
            <a:gradFill flip="none" rotWithShape="1">
              <a:gsLst>
                <a:gs pos="23000">
                  <a:srgbClr val="CC9900"/>
                </a:gs>
                <a:gs pos="50000">
                  <a:srgbClr val="FFFF85"/>
                </a:gs>
                <a:gs pos="70000">
                  <a:srgbClr val="CC990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50000">
                <a:srgbClr val="FFFFD1"/>
              </a:gs>
              <a:gs pos="100000">
                <a:srgbClr val="CC9900"/>
              </a:gs>
            </a:gsLst>
            <a:lin ang="18900000" scaled="1"/>
            <a:tileRect/>
          </a:gradFill>
          <a:ln>
            <a:noFill/>
          </a:ln>
          <a:effectLst>
            <a:outerShdw blurRad="127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3000">
                      <a:srgbClr val="CC9900"/>
                    </a:gs>
                    <a:gs pos="50000">
                      <a:srgbClr val="FFFF85"/>
                    </a:gs>
                    <a:gs pos="70000">
                      <a:srgbClr val="CC9900"/>
                    </a:gs>
                  </a:gsLst>
                  <a:lin ang="189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4. Destilácia</a:t>
            </a:r>
            <a:endParaRPr kumimoji="0" lang="sk-SK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23000">
                    <a:srgbClr val="CC9900"/>
                  </a:gs>
                  <a:gs pos="50000">
                    <a:srgbClr val="FFFF85"/>
                  </a:gs>
                  <a:gs pos="70000">
                    <a:srgbClr val="CC9900"/>
                  </a:gs>
                </a:gsLst>
                <a:lin ang="189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600201"/>
            <a:ext cx="8229600" cy="125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l-PL" sz="3200" b="1" dirty="0" smtClean="0">
                <a:latin typeface="Arial Narrow" pitchFamily="34" charset="0"/>
              </a:rPr>
              <a:t>o</a:t>
            </a: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ddeľovanie kvapalnej látky od kvapalnej látky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rôzne teploty varu</a:t>
            </a:r>
            <a:r>
              <a:rPr kumimoji="0" lang="sk-S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zložiek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Obrázek 4" descr="destilac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071810"/>
            <a:ext cx="3286148" cy="3293277"/>
          </a:xfrm>
          <a:prstGeom prst="rect">
            <a:avLst/>
          </a:prstGeom>
          <a:ln w="38100">
            <a:solidFill>
              <a:srgbClr val="9A7200"/>
            </a:solidFill>
          </a:ln>
        </p:spPr>
      </p:pic>
      <p:grpSp>
        <p:nvGrpSpPr>
          <p:cNvPr id="11" name="Skupina 10"/>
          <p:cNvGrpSpPr/>
          <p:nvPr/>
        </p:nvGrpSpPr>
        <p:grpSpPr>
          <a:xfrm>
            <a:off x="5000628" y="2285992"/>
            <a:ext cx="3643338" cy="4214842"/>
            <a:chOff x="5072066" y="2143116"/>
            <a:chExt cx="3643338" cy="4357718"/>
          </a:xfrm>
        </p:grpSpPr>
        <p:pic>
          <p:nvPicPr>
            <p:cNvPr id="9" name="Obrázek 5" descr="Colonne_distillazi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694" y="2503918"/>
              <a:ext cx="2825181" cy="3719306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0" name="Rám 9"/>
            <p:cNvSpPr/>
            <p:nvPr/>
          </p:nvSpPr>
          <p:spPr>
            <a:xfrm>
              <a:off x="5072066" y="2143116"/>
              <a:ext cx="3643338" cy="4357718"/>
            </a:xfrm>
            <a:prstGeom prst="frame">
              <a:avLst/>
            </a:prstGeom>
            <a:gradFill flip="none" rotWithShape="1">
              <a:gsLst>
                <a:gs pos="23000">
                  <a:srgbClr val="CC9900"/>
                </a:gs>
                <a:gs pos="50000">
                  <a:srgbClr val="FFFF85"/>
                </a:gs>
                <a:gs pos="70000">
                  <a:srgbClr val="CC990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50000">
                <a:srgbClr val="FFFFD1"/>
              </a:gs>
              <a:gs pos="100000">
                <a:srgbClr val="CC9900"/>
              </a:gs>
            </a:gsLst>
            <a:lin ang="18900000" scaled="1"/>
            <a:tileRect/>
          </a:gradFill>
          <a:ln>
            <a:noFill/>
          </a:ln>
          <a:effectLst>
            <a:outerShdw blurRad="127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3000">
                      <a:srgbClr val="CC9900"/>
                    </a:gs>
                    <a:gs pos="50000">
                      <a:srgbClr val="FFFF85"/>
                    </a:gs>
                    <a:gs pos="70000">
                      <a:srgbClr val="CC9900"/>
                    </a:gs>
                  </a:gsLst>
                  <a:lin ang="189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5. Kryštalizácia</a:t>
            </a:r>
            <a:endParaRPr kumimoji="0" lang="sk-SK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23000">
                    <a:srgbClr val="CC9900"/>
                  </a:gs>
                  <a:gs pos="50000">
                    <a:srgbClr val="FFFF85"/>
                  </a:gs>
                  <a:gs pos="70000">
                    <a:srgbClr val="CC9900"/>
                  </a:gs>
                </a:gsLst>
                <a:lin ang="189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600201"/>
            <a:ext cx="8229600" cy="17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l-PL" sz="3200" b="1" dirty="0" smtClean="0">
                <a:latin typeface="Arial Narrow" pitchFamily="34" charset="0"/>
              </a:rPr>
              <a:t>o</a:t>
            </a: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ddelenie tuhej látky od kvapalnej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je založená na schopnosti tuhej</a:t>
            </a:r>
            <a:r>
              <a:rPr kumimoji="0" lang="sk-S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látky vytvárať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200" b="1" dirty="0" smtClean="0">
                <a:latin typeface="Arial Narrow" pitchFamily="34" charset="0"/>
              </a:rPr>
              <a:t> 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kryštály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500826" y="2928934"/>
            <a:ext cx="221457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výroba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400" b="1" dirty="0" smtClean="0">
                <a:latin typeface="Arial Narrow" pitchFamily="34" charset="0"/>
              </a:rPr>
              <a:t>     </a:t>
            </a: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kryštálového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400" b="1" dirty="0" smtClean="0">
                <a:latin typeface="Arial Narrow" pitchFamily="34" charset="0"/>
              </a:rPr>
              <a:t>     </a:t>
            </a: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cukru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500034" y="3429000"/>
            <a:ext cx="5786478" cy="3286148"/>
            <a:chOff x="642910" y="3714752"/>
            <a:chExt cx="5643602" cy="3000396"/>
          </a:xfrm>
        </p:grpSpPr>
        <p:pic>
          <p:nvPicPr>
            <p:cNvPr id="10" name="Obrázok 9" descr="WDV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00" y="3786190"/>
              <a:ext cx="5000660" cy="2742029"/>
            </a:xfrm>
            <a:prstGeom prst="rect">
              <a:avLst/>
            </a:prstGeom>
          </p:spPr>
        </p:pic>
        <p:sp>
          <p:nvSpPr>
            <p:cNvPr id="11" name="Rám 10"/>
            <p:cNvSpPr/>
            <p:nvPr/>
          </p:nvSpPr>
          <p:spPr>
            <a:xfrm>
              <a:off x="642910" y="3714752"/>
              <a:ext cx="5643602" cy="3000396"/>
            </a:xfrm>
            <a:prstGeom prst="frame">
              <a:avLst/>
            </a:prstGeom>
            <a:gradFill flip="none" rotWithShape="1">
              <a:gsLst>
                <a:gs pos="23000">
                  <a:srgbClr val="CC9900"/>
                </a:gs>
                <a:gs pos="50000">
                  <a:srgbClr val="FFFF85"/>
                </a:gs>
                <a:gs pos="70000">
                  <a:srgbClr val="CC990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57884" y="4286256"/>
            <a:ext cx="3071834" cy="2143116"/>
            <a:chOff x="5857884" y="4286256"/>
            <a:chExt cx="3071834" cy="2143116"/>
          </a:xfrm>
        </p:grpSpPr>
        <p:pic>
          <p:nvPicPr>
            <p:cNvPr id="13" name="Obrázek 5" descr="cuko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2198" y="4500570"/>
              <a:ext cx="2610264" cy="1694488"/>
            </a:xfrm>
            <a:prstGeom prst="rect">
              <a:avLst/>
            </a:prstGeom>
            <a:effectLst/>
          </p:spPr>
        </p:pic>
        <p:sp>
          <p:nvSpPr>
            <p:cNvPr id="14" name="Rám 13"/>
            <p:cNvSpPr/>
            <p:nvPr/>
          </p:nvSpPr>
          <p:spPr>
            <a:xfrm>
              <a:off x="5857884" y="4286256"/>
              <a:ext cx="3071834" cy="2143116"/>
            </a:xfrm>
            <a:prstGeom prst="frame">
              <a:avLst/>
            </a:prstGeom>
            <a:gradFill flip="none" rotWithShape="1">
              <a:gsLst>
                <a:gs pos="23000">
                  <a:srgbClr val="CC9900"/>
                </a:gs>
                <a:gs pos="50000">
                  <a:srgbClr val="FFFF85"/>
                </a:gs>
                <a:gs pos="70000">
                  <a:srgbClr val="CC990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85720" y="428604"/>
            <a:ext cx="8572560" cy="6215106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50000">
                <a:srgbClr val="FFFFD1"/>
              </a:gs>
              <a:gs pos="100000">
                <a:srgbClr val="CC9900"/>
              </a:gs>
            </a:gsLst>
            <a:lin ang="18900000" scaled="1"/>
            <a:tileRect/>
          </a:gradFill>
          <a:ln>
            <a:noFill/>
          </a:ln>
          <a:effectLst>
            <a:outerShdw blurRad="127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642910" y="642918"/>
            <a:ext cx="8001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Arial Narrow" pitchFamily="34" charset="0"/>
              </a:rPr>
              <a:t>Vyber metódu, ktorou najľahšie oddelíš zložky z danej zmesi (klikni na zmes).</a:t>
            </a:r>
            <a:endParaRPr lang="sk-SK" sz="2800" b="1" dirty="0">
              <a:latin typeface="Arial Narrow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3286116" y="1714488"/>
            <a:ext cx="2376000" cy="576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kriedu z vody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286116" y="2285992"/>
            <a:ext cx="2376000" cy="576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morskú soľ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3286116" y="2857496"/>
            <a:ext cx="2376000" cy="576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lieh z vody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3286116" y="3429000"/>
            <a:ext cx="2376000" cy="576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zlato z rieky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3286116" y="4000504"/>
            <a:ext cx="2376000" cy="576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cukor z vody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3286116" y="4572008"/>
            <a:ext cx="2376000" cy="58477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2400" b="1" dirty="0" smtClean="0">
                <a:latin typeface="Arial Narrow" pitchFamily="34" charset="0"/>
              </a:rPr>
              <a:t>minerály z</a:t>
            </a:r>
            <a:r>
              <a:rPr lang="sk-SK" sz="3200" b="1" dirty="0" smtClean="0">
                <a:latin typeface="Arial Narrow" pitchFamily="34" charset="0"/>
              </a:rPr>
              <a:t> </a:t>
            </a:r>
            <a:r>
              <a:rPr lang="sk-SK" sz="2400" b="1" dirty="0" smtClean="0">
                <a:latin typeface="Arial Narrow" pitchFamily="34" charset="0"/>
              </a:rPr>
              <a:t>vody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3286116" y="5143512"/>
            <a:ext cx="2376000" cy="576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piliny z vody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3286116" y="5715016"/>
            <a:ext cx="2376000" cy="576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tuk z mlieka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5643570" y="1714488"/>
            <a:ext cx="2268000" cy="576000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A3FF"/>
              </a:gs>
              <a:gs pos="100000">
                <a:srgbClr val="FF00F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filtrácia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5643570" y="2285992"/>
            <a:ext cx="2268000" cy="584775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A3FF"/>
              </a:gs>
              <a:gs pos="100000">
                <a:srgbClr val="FF00F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odparovanie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5643570" y="2857496"/>
            <a:ext cx="2268000" cy="584775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A3FF"/>
              </a:gs>
              <a:gs pos="100000">
                <a:srgbClr val="FF00F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kryštalizácia  </a:t>
            </a:r>
          </a:p>
        </p:txBody>
      </p:sp>
      <p:sp>
        <p:nvSpPr>
          <p:cNvPr id="30" name="BlokTextu 29"/>
          <p:cNvSpPr txBox="1"/>
          <p:nvPr/>
        </p:nvSpPr>
        <p:spPr>
          <a:xfrm>
            <a:off x="5643570" y="3429000"/>
            <a:ext cx="2268000" cy="576000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A3FF"/>
              </a:gs>
              <a:gs pos="100000">
                <a:srgbClr val="FF00F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filtrácia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5643570" y="4000504"/>
            <a:ext cx="2268000" cy="576000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A3FF"/>
              </a:gs>
              <a:gs pos="100000">
                <a:srgbClr val="FF00F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filtrácia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5643570" y="5143512"/>
            <a:ext cx="2268000" cy="576000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A3FF"/>
              </a:gs>
              <a:gs pos="100000">
                <a:srgbClr val="FF00F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 destilácia</a:t>
            </a:r>
          </a:p>
        </p:txBody>
      </p:sp>
      <p:sp>
        <p:nvSpPr>
          <p:cNvPr id="33" name="BlokTextu 32"/>
          <p:cNvSpPr txBox="1"/>
          <p:nvPr/>
        </p:nvSpPr>
        <p:spPr>
          <a:xfrm>
            <a:off x="5643570" y="5715016"/>
            <a:ext cx="2268000" cy="584775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A3FF"/>
              </a:gs>
              <a:gs pos="100000">
                <a:srgbClr val="FF00F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usadzovanie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5643570" y="4572008"/>
            <a:ext cx="2268000" cy="576000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A3FF"/>
              </a:gs>
              <a:gs pos="100000">
                <a:srgbClr val="FF00F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usadzovanie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1000100" y="1714488"/>
            <a:ext cx="2268000" cy="576000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50000">
                <a:srgbClr val="A7FFA7"/>
              </a:gs>
              <a:gs pos="100000">
                <a:srgbClr val="00FF0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destilácia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1000100" y="2285992"/>
            <a:ext cx="2268000" cy="576000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50000">
                <a:srgbClr val="A7FFA7"/>
              </a:gs>
              <a:gs pos="100000">
                <a:srgbClr val="00FF0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filtrácia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1000100" y="2857496"/>
            <a:ext cx="2268000" cy="584775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50000">
                <a:srgbClr val="A7FFA7"/>
              </a:gs>
              <a:gs pos="100000">
                <a:srgbClr val="00FF0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destilácia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1000100" y="3429000"/>
            <a:ext cx="2268000" cy="576000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50000">
                <a:srgbClr val="A7FFA7"/>
              </a:gs>
              <a:gs pos="100000">
                <a:srgbClr val="00FF0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 destilácia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1000100" y="4000504"/>
            <a:ext cx="2268000" cy="584775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50000">
                <a:srgbClr val="A7FFA7"/>
              </a:gs>
              <a:gs pos="100000">
                <a:srgbClr val="00FF0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sk-SK" sz="3200" b="1" dirty="0" smtClean="0">
                <a:latin typeface="Arial Narrow" pitchFamily="34" charset="0"/>
              </a:rPr>
              <a:t> kryštalizácia</a:t>
            </a:r>
          </a:p>
        </p:txBody>
      </p:sp>
      <p:sp>
        <p:nvSpPr>
          <p:cNvPr id="40" name="BlokTextu 39"/>
          <p:cNvSpPr txBox="1"/>
          <p:nvPr/>
        </p:nvSpPr>
        <p:spPr>
          <a:xfrm>
            <a:off x="1000100" y="4572008"/>
            <a:ext cx="2268000" cy="576000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50000">
                <a:srgbClr val="A7FFA7"/>
              </a:gs>
              <a:gs pos="100000">
                <a:srgbClr val="00FF0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odparovanie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41" name="BlokTextu 40"/>
          <p:cNvSpPr txBox="1"/>
          <p:nvPr/>
        </p:nvSpPr>
        <p:spPr>
          <a:xfrm>
            <a:off x="1000100" y="5143512"/>
            <a:ext cx="2268000" cy="576000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50000">
                <a:srgbClr val="A7FFA7"/>
              </a:gs>
              <a:gs pos="100000">
                <a:srgbClr val="00FF0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 filtrácia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1000100" y="5715016"/>
            <a:ext cx="2268000" cy="584775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50000">
                <a:srgbClr val="A7FFA7"/>
              </a:gs>
              <a:gs pos="100000">
                <a:srgbClr val="00FF00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sk-SK" sz="3200" b="1" dirty="0" smtClean="0">
                <a:latin typeface="Arial Narrow" pitchFamily="34" charset="0"/>
              </a:rPr>
              <a:t>kryštalizácia</a:t>
            </a:r>
          </a:p>
        </p:txBody>
      </p:sp>
      <p:pic>
        <p:nvPicPr>
          <p:cNvPr id="44" name="Obrázok 43" descr="1194986119986354320another_apple_01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1643050"/>
            <a:ext cx="517521" cy="584172"/>
          </a:xfrm>
          <a:prstGeom prst="rect">
            <a:avLst/>
          </a:prstGeom>
        </p:spPr>
      </p:pic>
      <p:pic>
        <p:nvPicPr>
          <p:cNvPr id="45" name="Obrázok 44" descr="1194986119986354320another_apple_01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2214554"/>
            <a:ext cx="517522" cy="584173"/>
          </a:xfrm>
          <a:prstGeom prst="rect">
            <a:avLst/>
          </a:prstGeom>
        </p:spPr>
      </p:pic>
      <p:pic>
        <p:nvPicPr>
          <p:cNvPr id="46" name="Obrázok 45" descr="1194986119986354320another_apple_01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86058"/>
            <a:ext cx="517521" cy="584172"/>
          </a:xfrm>
          <a:prstGeom prst="rect">
            <a:avLst/>
          </a:prstGeom>
        </p:spPr>
      </p:pic>
      <p:pic>
        <p:nvPicPr>
          <p:cNvPr id="47" name="Obrázok 46" descr="1194986119986354320another_apple_01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3357562"/>
            <a:ext cx="517521" cy="584172"/>
          </a:xfrm>
          <a:prstGeom prst="rect">
            <a:avLst/>
          </a:prstGeom>
        </p:spPr>
      </p:pic>
      <p:pic>
        <p:nvPicPr>
          <p:cNvPr id="48" name="Obrázok 47" descr="1194986119986354320another_apple_01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929066"/>
            <a:ext cx="517521" cy="584172"/>
          </a:xfrm>
          <a:prstGeom prst="rect">
            <a:avLst/>
          </a:prstGeom>
        </p:spPr>
      </p:pic>
      <p:pic>
        <p:nvPicPr>
          <p:cNvPr id="49" name="Obrázok 48" descr="1194986119986354320another_apple_01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572008"/>
            <a:ext cx="517521" cy="584172"/>
          </a:xfrm>
          <a:prstGeom prst="rect">
            <a:avLst/>
          </a:prstGeom>
        </p:spPr>
      </p:pic>
      <p:pic>
        <p:nvPicPr>
          <p:cNvPr id="50" name="Obrázok 49" descr="1194986119986354320another_apple_01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143512"/>
            <a:ext cx="517521" cy="584172"/>
          </a:xfrm>
          <a:prstGeom prst="rect">
            <a:avLst/>
          </a:prstGeom>
        </p:spPr>
      </p:pic>
      <p:pic>
        <p:nvPicPr>
          <p:cNvPr id="51" name="Obrázok 50" descr="1194986119986354320another_apple_01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5643578"/>
            <a:ext cx="517521" cy="584172"/>
          </a:xfrm>
          <a:prstGeom prst="rect">
            <a:avLst/>
          </a:prstGeom>
        </p:spPr>
      </p:pic>
      <p:pic>
        <p:nvPicPr>
          <p:cNvPr id="52" name="Obrázok 51" descr="mys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569769" cy="666751"/>
          </a:xfrm>
          <a:prstGeom prst="rect">
            <a:avLst/>
          </a:prstGeom>
        </p:spPr>
      </p:pic>
      <p:pic>
        <p:nvPicPr>
          <p:cNvPr id="53" name="Obrázok 52" descr="mys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85992"/>
            <a:ext cx="569769" cy="666751"/>
          </a:xfrm>
          <a:prstGeom prst="rect">
            <a:avLst/>
          </a:prstGeom>
        </p:spPr>
      </p:pic>
      <p:pic>
        <p:nvPicPr>
          <p:cNvPr id="54" name="Obrázok 53" descr="mys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2786058"/>
            <a:ext cx="569769" cy="666751"/>
          </a:xfrm>
          <a:prstGeom prst="rect">
            <a:avLst/>
          </a:prstGeom>
        </p:spPr>
      </p:pic>
      <p:pic>
        <p:nvPicPr>
          <p:cNvPr id="55" name="Obrázok 54" descr="mys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357562"/>
            <a:ext cx="569769" cy="666751"/>
          </a:xfrm>
          <a:prstGeom prst="rect">
            <a:avLst/>
          </a:prstGeom>
        </p:spPr>
      </p:pic>
      <p:pic>
        <p:nvPicPr>
          <p:cNvPr id="56" name="Obrázok 55" descr="mys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15016"/>
            <a:ext cx="569769" cy="666751"/>
          </a:xfrm>
          <a:prstGeom prst="rect">
            <a:avLst/>
          </a:prstGeom>
        </p:spPr>
      </p:pic>
      <p:pic>
        <p:nvPicPr>
          <p:cNvPr id="57" name="Obrázok 56" descr="mys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3929066"/>
            <a:ext cx="569769" cy="666751"/>
          </a:xfrm>
          <a:prstGeom prst="rect">
            <a:avLst/>
          </a:prstGeom>
        </p:spPr>
      </p:pic>
      <p:pic>
        <p:nvPicPr>
          <p:cNvPr id="58" name="Obrázok 57" descr="mys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4500570"/>
            <a:ext cx="569769" cy="666751"/>
          </a:xfrm>
          <a:prstGeom prst="rect">
            <a:avLst/>
          </a:prstGeom>
        </p:spPr>
      </p:pic>
      <p:pic>
        <p:nvPicPr>
          <p:cNvPr id="59" name="Obrázok 58" descr="mys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5000636"/>
            <a:ext cx="569769" cy="666751"/>
          </a:xfrm>
          <a:prstGeom prst="rect">
            <a:avLst/>
          </a:prstGeom>
        </p:spPr>
      </p:pic>
      <p:sp>
        <p:nvSpPr>
          <p:cNvPr id="60" name="Tlačidlo akcie: Dopredu alebo Ďalej 59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428628" cy="285752"/>
          </a:xfrm>
          <a:prstGeom prst="actionButtonForwardNext">
            <a:avLst/>
          </a:prstGeom>
          <a:gradFill>
            <a:gsLst>
              <a:gs pos="0">
                <a:srgbClr val="CC9900"/>
              </a:gs>
              <a:gs pos="50000">
                <a:srgbClr val="FFFF85"/>
              </a:gs>
              <a:gs pos="100000">
                <a:srgbClr val="CC9900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50000">
                <a:srgbClr val="FFFFD1"/>
              </a:gs>
              <a:gs pos="100000">
                <a:srgbClr val="CC9900"/>
              </a:gs>
            </a:gsLst>
            <a:lin ang="18900000" scaled="1"/>
            <a:tileRect/>
          </a:gradFill>
          <a:ln>
            <a:noFill/>
          </a:ln>
          <a:effectLst>
            <a:outerShdw blurRad="127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sk.wikipedia.org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wiki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Subdukčná_zóna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9A7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sk.wikipedia.org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wiki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/Voda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9A7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www.rkfk.cz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9A7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www.agroseznam.cz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9A7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www.polnoinfo.sk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9A7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www.prenak.sk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9A7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www.hydroconsult.sk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9A7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www.michalkvarda.cz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9A7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Animácie: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www.infovek.sk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9A7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/>
              </a:rPr>
              <a:t>www.gjar-po.sk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72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/>
              </a:rPr>
              <a:t>/.../informatika_04_05.htm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9A7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3200" dirty="0" smtClean="0">
                <a:solidFill>
                  <a:srgbClr val="9A7200"/>
                </a:solidFill>
                <a:hlinkClick r:id="rId13"/>
              </a:rPr>
              <a:t>http://www.stuba.sk/expertizy/images/chovancova1.JPG</a:t>
            </a:r>
            <a:endParaRPr lang="sk-SK" sz="3200" dirty="0" smtClean="0">
              <a:solidFill>
                <a:srgbClr val="9A7200"/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3200" dirty="0" smtClean="0">
                <a:solidFill>
                  <a:srgbClr val="9A7200"/>
                </a:solidFill>
                <a:hlinkClick r:id="rId14"/>
              </a:rPr>
              <a:t>http://strycartus.wbl.sk/WDV.jpg</a:t>
            </a:r>
            <a:endParaRPr lang="sk-SK" sz="3200" dirty="0" smtClean="0">
              <a:solidFill>
                <a:srgbClr val="9A7200"/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3200" dirty="0" smtClean="0">
                <a:solidFill>
                  <a:srgbClr val="9A7200"/>
                </a:solidFill>
                <a:hlinkClick r:id="rId15"/>
              </a:rPr>
              <a:t>http://www.biga.sk/cropimage.php/32086.jpg</a:t>
            </a:r>
            <a:endParaRPr lang="sk-SK" sz="3200" dirty="0" smtClean="0">
              <a:solidFill>
                <a:srgbClr val="9A7200"/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3200" dirty="0" smtClean="0">
                <a:solidFill>
                  <a:srgbClr val="9A7200"/>
                </a:solidFill>
                <a:hlinkClick r:id="rId16"/>
              </a:rPr>
              <a:t>http://www.clker.com/clipart-3983.html</a:t>
            </a:r>
            <a:endParaRPr lang="sk-SK" sz="3200" dirty="0" smtClean="0">
              <a:solidFill>
                <a:srgbClr val="9A7200"/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endParaRPr lang="sk-SK" sz="3200" dirty="0" smtClean="0">
              <a:solidFill>
                <a:srgbClr val="9A7200"/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endParaRPr lang="sk-SK" sz="3200" dirty="0" smtClean="0">
              <a:solidFill>
                <a:srgbClr val="9A7200"/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endParaRPr lang="sk-SK" sz="3200" dirty="0" smtClean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§"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71472" y="500042"/>
            <a:ext cx="8115328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3000">
                      <a:srgbClr val="CC9900"/>
                    </a:gs>
                    <a:gs pos="50000">
                      <a:srgbClr val="FFFF85"/>
                    </a:gs>
                    <a:gs pos="70000">
                      <a:srgbClr val="CC9900"/>
                    </a:gs>
                  </a:gsLst>
                  <a:lin ang="189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Zdroje:</a:t>
            </a:r>
            <a:endParaRPr kumimoji="0" lang="sk-SK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23000">
                    <a:srgbClr val="CC9900"/>
                  </a:gs>
                  <a:gs pos="50000">
                    <a:srgbClr val="FFFF85"/>
                  </a:gs>
                  <a:gs pos="70000">
                    <a:srgbClr val="CC9900"/>
                  </a:gs>
                </a:gsLst>
                <a:lin ang="189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7" name="Obrázok 6" descr="77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71934" y="2000240"/>
            <a:ext cx="2857500" cy="1952625"/>
          </a:xfrm>
          <a:prstGeom prst="rect">
            <a:avLst/>
          </a:prstGeom>
        </p:spPr>
      </p:pic>
      <p:pic>
        <p:nvPicPr>
          <p:cNvPr id="8" name="Obrázok 7" descr="maple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5989">
            <a:off x="6280743" y="851463"/>
            <a:ext cx="2159004" cy="215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44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200</Words>
  <Application>Microsoft Office PowerPoint</Application>
  <PresentationFormat>Prezentácia na obrazovke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Prezentácia programu PowerPoint</vt:lpstr>
      <vt:lpstr>Základné spôsoby oddeľovania  zložiek zmesí: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Mariana Pavelčáková</dc:creator>
  <cp:lastModifiedBy>User</cp:lastModifiedBy>
  <cp:revision>36</cp:revision>
  <dcterms:created xsi:type="dcterms:W3CDTF">2010-10-03T11:28:55Z</dcterms:created>
  <dcterms:modified xsi:type="dcterms:W3CDTF">2014-01-28T08:25:12Z</dcterms:modified>
</cp:coreProperties>
</file>