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E3CEC-096D-42E9-81ED-27006E220A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D9BEE-B2EA-4D6E-96EF-36D74BEC7B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50DE3-C99D-409C-87AB-BEE7D7FC2F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CF251-69CE-4181-8C72-4BF4CB8503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24604-CECC-4B8F-BDF3-F2EA86A637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2DBBF-0DD8-4017-A686-C1B2DFACE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AF2CE-1CD0-4598-A8EB-8DEF579D8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8E896-0684-44F9-888A-F2D8F2899B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A5622-3BCC-4FA5-9F3E-47834B4887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60086-EDBF-4A0C-9C35-ED8F514589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41A84-E485-4FCA-ACFD-026E0EAEF8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13A3A9-3E16-4F43-B287-3DB07A4244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685800" y="2500306"/>
            <a:ext cx="7772400" cy="1785950"/>
          </a:xfrm>
        </p:spPr>
        <p:txBody>
          <a:bodyPr/>
          <a:lstStyle/>
          <a:p>
            <a:r>
              <a:rPr lang="sk-SK" sz="54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Názvoslovie oxidov</a:t>
            </a:r>
            <a:endParaRPr lang="sk-SK" sz="5400" b="1" dirty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195513" y="714357"/>
            <a:ext cx="480537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sk-SK" sz="7200" b="1" dirty="0" smtClean="0">
                <a:ln w="28575">
                  <a:solidFill>
                    <a:srgbClr val="6633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Oxidy</a:t>
            </a:r>
            <a:r>
              <a:rPr lang="sk-SK" sz="7200" b="1" dirty="0" smtClean="0">
                <a:solidFill>
                  <a:srgbClr val="663300"/>
                </a:solidFill>
                <a:latin typeface="Comic Sans MS" pitchFamily="66" charset="0"/>
              </a:rPr>
              <a:t> </a:t>
            </a:r>
            <a:endParaRPr lang="en-US" sz="7200" b="1" dirty="0">
              <a:solidFill>
                <a:srgbClr val="663300"/>
              </a:solidFill>
              <a:latin typeface="Comic Sans MS" pitchFamily="66" charset="0"/>
            </a:endParaRPr>
          </a:p>
        </p:txBody>
      </p:sp>
      <p:pic>
        <p:nvPicPr>
          <p:cNvPr id="6" name="Obrázek 5" descr="balony-heliu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3824945"/>
            <a:ext cx="3381372" cy="2623478"/>
          </a:xfrm>
          <a:prstGeom prst="rect">
            <a:avLst/>
          </a:prstGeom>
          <a:effectLst>
            <a:outerShdw blurRad="127000" dist="254000" dir="2700000" algn="tl" rotWithShape="0">
              <a:prstClr val="black">
                <a:alpha val="68000"/>
              </a:prst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54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Čo sú oxidy?</a:t>
            </a:r>
            <a:endParaRPr lang="sk-SK" sz="5400" b="1" dirty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sk-SK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sz="3600" dirty="0" smtClean="0">
                <a:solidFill>
                  <a:srgbClr val="663300"/>
                </a:solidFill>
                <a:latin typeface="Comic Sans MS" pitchFamily="66" charset="0"/>
              </a:rPr>
              <a:t>sú to dvojprvkové zlúčeniny,        v ktorých je </a:t>
            </a:r>
            <a:r>
              <a:rPr lang="sk-SK" sz="36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atóm kyslíka O</a:t>
            </a:r>
            <a:r>
              <a:rPr lang="sk-SK" sz="36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sk-SK" sz="3600" b="1" dirty="0" err="1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elektronegatívnejší</a:t>
            </a:r>
            <a:r>
              <a:rPr lang="sk-SK" sz="3600" dirty="0" smtClean="0">
                <a:solidFill>
                  <a:srgbClr val="663300"/>
                </a:solidFill>
                <a:latin typeface="Comic Sans MS" pitchFamily="66" charset="0"/>
              </a:rPr>
              <a:t> </a:t>
            </a:r>
            <a:endParaRPr lang="sk-SK" sz="3600" dirty="0">
              <a:solidFill>
                <a:srgbClr val="663300"/>
              </a:solidFill>
              <a:latin typeface="Comic Sans MS" pitchFamily="66" charset="0"/>
            </a:endParaRPr>
          </a:p>
        </p:txBody>
      </p:sp>
      <p:pic>
        <p:nvPicPr>
          <p:cNvPr id="4" name="Obrázek 3" descr="tulipan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4929198"/>
            <a:ext cx="53340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Ako tvoríme názvoslovie oxidov?</a:t>
            </a:r>
            <a:endParaRPr lang="sk-SK" sz="3600" b="1" dirty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podstatné meno je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oxid</a:t>
            </a: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oxidačné číslo kyslíka je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–II</a:t>
            </a:r>
            <a:endParaRPr lang="sk-SK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  čiže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O</a:t>
            </a:r>
            <a:r>
              <a:rPr lang="sk-SK" b="1" baseline="30000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-II</a:t>
            </a: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</a:t>
            </a:r>
            <a:endParaRPr lang="sk-SK" b="1" dirty="0" smtClean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prídavné meno má príponu podľa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oxidačného čísla </a:t>
            </a: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príslušného prvku</a:t>
            </a: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                 </a:t>
            </a:r>
            <a:r>
              <a:rPr lang="sk-SK" sz="3600" dirty="0" smtClean="0">
                <a:solidFill>
                  <a:srgbClr val="663300"/>
                </a:solidFill>
                <a:latin typeface="Comic Sans MS" pitchFamily="66" charset="0"/>
              </a:rPr>
              <a:t>  </a:t>
            </a:r>
            <a:r>
              <a:rPr lang="sk-SK" sz="5400" b="1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sk-SK" sz="5400" b="1" baseline="30000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I-VIII</a:t>
            </a:r>
            <a:r>
              <a:rPr lang="sk-SK" sz="54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O</a:t>
            </a:r>
            <a:r>
              <a:rPr lang="sk-SK" sz="5400" b="1" baseline="30000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-II</a:t>
            </a:r>
            <a:endParaRPr lang="sk-SK" sz="3600" b="1" dirty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Utvorme vzorec oxidu železitého</a:t>
            </a:r>
            <a:endParaRPr lang="sk-SK" sz="4000" b="1" dirty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značky prvkov zapíšeme v opačnom poradí</a:t>
            </a:r>
          </a:p>
          <a:p>
            <a:pPr>
              <a:buNone/>
            </a:pPr>
            <a:r>
              <a:rPr lang="sk-SK" sz="40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           </a:t>
            </a:r>
            <a:r>
              <a:rPr lang="sk-SK" sz="4800" b="1" dirty="0" err="1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FeO</a:t>
            </a:r>
            <a:endParaRPr lang="sk-SK" sz="4000" b="1" dirty="0" smtClean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doplníme oxidačné číslo kyslíka          a železa podľa prípony  </a:t>
            </a:r>
            <a:r>
              <a:rPr lang="sk-SK" b="1" dirty="0" err="1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itý=III</a:t>
            </a:r>
            <a:endParaRPr lang="sk-SK" b="1" dirty="0" smtClean="0">
              <a:ln>
                <a:solidFill>
                  <a:srgbClr val="663300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4000" dirty="0" smtClean="0">
                <a:solidFill>
                  <a:srgbClr val="663300"/>
                </a:solidFill>
                <a:latin typeface="Comic Sans MS" pitchFamily="66" charset="0"/>
              </a:rPr>
              <a:t>                </a:t>
            </a:r>
            <a:r>
              <a:rPr lang="sk-SK" sz="4800" b="1" dirty="0" err="1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Fe</a:t>
            </a:r>
            <a:r>
              <a:rPr lang="sk-SK" sz="4800" b="1" baseline="30000" dirty="0" err="1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III</a:t>
            </a:r>
            <a:r>
              <a:rPr lang="sk-SK" sz="4800" b="1" dirty="0" err="1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O</a:t>
            </a:r>
            <a:r>
              <a:rPr lang="sk-SK" sz="4800" b="1" baseline="30000" dirty="0" err="1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-II</a:t>
            </a:r>
            <a:endParaRPr lang="sk-SK" sz="4000" b="1" dirty="0">
              <a:ln>
                <a:solidFill>
                  <a:srgbClr val="663300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5719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495301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použijeme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krížové pravidlo </a:t>
            </a:r>
          </a:p>
          <a:p>
            <a:pPr>
              <a:buNone/>
            </a:pP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             </a:t>
            </a:r>
            <a:r>
              <a:rPr lang="sk-SK" sz="4000" b="1" dirty="0" err="1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Fe</a:t>
            </a:r>
            <a:r>
              <a:rPr lang="sk-SK" sz="4000" b="1" baseline="30000" dirty="0" err="1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III</a:t>
            </a:r>
            <a:r>
              <a:rPr lang="sk-SK" sz="4000" b="1" dirty="0" err="1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O</a:t>
            </a:r>
            <a:r>
              <a:rPr lang="sk-SK" sz="4000" b="1" baseline="30000" dirty="0" err="1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-II</a:t>
            </a:r>
            <a:r>
              <a:rPr lang="sk-SK" sz="4000" b="1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sk-SK" sz="4000" b="1" dirty="0" smtClean="0">
              <a:ln>
                <a:solidFill>
                  <a:srgbClr val="663300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4000" b="1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            </a:t>
            </a:r>
            <a:r>
              <a:rPr lang="sk-SK" sz="40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Fe</a:t>
            </a:r>
            <a:r>
              <a:rPr lang="sk-SK" sz="4000" b="1" baseline="-25000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2  </a:t>
            </a:r>
            <a:r>
              <a:rPr lang="sk-SK" sz="40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O</a:t>
            </a:r>
            <a:r>
              <a:rPr lang="sk-SK" sz="4000" b="1" baseline="-25000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sk-SK" sz="4000" b="1" dirty="0" smtClean="0">
              <a:ln>
                <a:solidFill>
                  <a:srgbClr val="663300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súčet oxidačných čísel atómov obidvoch prvkov vo vzorci sa rovná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nule</a:t>
            </a:r>
          </a:p>
          <a:p>
            <a:pPr>
              <a:buNone/>
            </a:pP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       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.(III) +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.(-II) = 0</a:t>
            </a:r>
          </a:p>
          <a:p>
            <a:pPr>
              <a:buNone/>
            </a:pPr>
            <a:endParaRPr lang="sk-SK" sz="4000" b="1" baseline="-25000" dirty="0" smtClean="0">
              <a:ln>
                <a:solidFill>
                  <a:srgbClr val="663300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sk-SK" sz="4000" b="1" baseline="-25000" dirty="0" smtClean="0">
              <a:ln>
                <a:solidFill>
                  <a:srgbClr val="663300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sk-SK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            </a:t>
            </a:r>
            <a:endParaRPr lang="sk-SK" b="1" dirty="0">
              <a:ln>
                <a:solidFill>
                  <a:srgbClr val="663300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Šipka doprava 6"/>
          <p:cNvSpPr/>
          <p:nvPr/>
        </p:nvSpPr>
        <p:spPr>
          <a:xfrm rot="2855581">
            <a:off x="3847011" y="2778579"/>
            <a:ext cx="1428760" cy="214314"/>
          </a:xfrm>
          <a:prstGeom prst="rightArrow">
            <a:avLst/>
          </a:prstGeom>
          <a:solidFill>
            <a:srgbClr val="00B0F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Šipka doprava 7"/>
          <p:cNvSpPr/>
          <p:nvPr/>
        </p:nvSpPr>
        <p:spPr>
          <a:xfrm rot="7320342">
            <a:off x="3898485" y="2769982"/>
            <a:ext cx="1428760" cy="214314"/>
          </a:xfrm>
          <a:prstGeom prst="rightArrow">
            <a:avLst/>
          </a:prstGeom>
          <a:solidFill>
            <a:srgbClr val="00B0F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Skúsme napísať vzorec oxidu uhličitého</a:t>
            </a:r>
            <a:endParaRPr lang="sk-SK" b="1" dirty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4819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značky prvkov zapíšeme v opačnom poradí                                 </a:t>
            </a:r>
            <a:r>
              <a:rPr lang="sk-SK" b="1" dirty="0" smtClean="0">
                <a:solidFill>
                  <a:srgbClr val="663300"/>
                </a:solidFill>
                <a:latin typeface="Comic Sans MS" pitchFamily="66" charset="0"/>
              </a:rPr>
              <a:t>CO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doplníme oxidačné čísla      </a:t>
            </a:r>
            <a:r>
              <a:rPr lang="sk-SK" b="1" dirty="0" smtClean="0">
                <a:solidFill>
                  <a:srgbClr val="663300"/>
                </a:solidFill>
                <a:latin typeface="Comic Sans MS" pitchFamily="66" charset="0"/>
              </a:rPr>
              <a:t>C</a:t>
            </a:r>
            <a:r>
              <a:rPr lang="sk-SK" b="1" baseline="30000" dirty="0" smtClean="0">
                <a:solidFill>
                  <a:srgbClr val="663300"/>
                </a:solidFill>
                <a:latin typeface="Comic Sans MS" pitchFamily="66" charset="0"/>
              </a:rPr>
              <a:t>IV</a:t>
            </a:r>
            <a:r>
              <a:rPr lang="sk-SK" b="1" dirty="0" smtClean="0">
                <a:solidFill>
                  <a:srgbClr val="663300"/>
                </a:solidFill>
                <a:latin typeface="Comic Sans MS" pitchFamily="66" charset="0"/>
              </a:rPr>
              <a:t>O</a:t>
            </a:r>
            <a:r>
              <a:rPr lang="sk-SK" b="1" baseline="30000" dirty="0" smtClean="0">
                <a:solidFill>
                  <a:srgbClr val="663300"/>
                </a:solidFill>
                <a:latin typeface="Comic Sans MS" pitchFamily="66" charset="0"/>
              </a:rPr>
              <a:t>-II</a:t>
            </a: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krížové pravidlo                  </a:t>
            </a:r>
            <a:r>
              <a:rPr lang="sk-SK" b="1" dirty="0" smtClean="0">
                <a:solidFill>
                  <a:srgbClr val="663300"/>
                </a:solidFill>
                <a:latin typeface="Comic Sans MS" pitchFamily="66" charset="0"/>
              </a:rPr>
              <a:t>C</a:t>
            </a:r>
            <a:r>
              <a:rPr lang="sk-SK" b="1" baseline="-25000" dirty="0" smtClean="0">
                <a:solidFill>
                  <a:srgbClr val="663300"/>
                </a:solidFill>
                <a:latin typeface="Comic Sans MS" pitchFamily="66" charset="0"/>
              </a:rPr>
              <a:t>2</a:t>
            </a:r>
            <a:r>
              <a:rPr lang="sk-SK" b="1" dirty="0" smtClean="0">
                <a:solidFill>
                  <a:srgbClr val="663300"/>
                </a:solidFill>
                <a:latin typeface="Comic Sans MS" pitchFamily="66" charset="0"/>
              </a:rPr>
              <a:t>O</a:t>
            </a:r>
            <a:r>
              <a:rPr lang="sk-SK" b="1" baseline="-25000" dirty="0" smtClean="0">
                <a:solidFill>
                  <a:srgbClr val="663300"/>
                </a:solidFill>
                <a:latin typeface="Comic Sans MS" pitchFamily="66" charset="0"/>
              </a:rPr>
              <a:t>4</a:t>
            </a: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</a:t>
            </a:r>
            <a:endParaRPr lang="sk-SK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pomer atómov prvkov je     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2:4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daný pomer zjednodušíme  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1:2</a:t>
            </a: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(vykrátime)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výsledný vzorec bude         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CO</a:t>
            </a:r>
            <a:r>
              <a:rPr lang="sk-SK" b="1" baseline="-25000" dirty="0" smtClean="0">
                <a:ln>
                  <a:solidFill>
                    <a:srgbClr val="6633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sk-SK" b="1" dirty="0" smtClean="0">
              <a:ln>
                <a:solidFill>
                  <a:srgbClr val="663300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sk-SK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                </a:t>
            </a:r>
            <a:endParaRPr lang="sk-SK" dirty="0">
              <a:solidFill>
                <a:srgbClr val="6633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Napíšte vzorce daných oxidov</a:t>
            </a:r>
            <a:endParaRPr lang="sk-SK" sz="4000" dirty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 Oxid dusný</a:t>
            </a: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 Oxid vápenatý</a:t>
            </a: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 Oxid hlinitý</a:t>
            </a: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 Oxid kremičitý</a:t>
            </a: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 Oxid fosforečný</a:t>
            </a: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 Oxid sírový</a:t>
            </a: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 Oxid </a:t>
            </a:r>
            <a:r>
              <a:rPr lang="sk-SK" dirty="0" err="1" smtClean="0">
                <a:solidFill>
                  <a:srgbClr val="663300"/>
                </a:solidFill>
                <a:latin typeface="Comic Sans MS" pitchFamily="66" charset="0"/>
              </a:rPr>
              <a:t>manganistý</a:t>
            </a:r>
            <a:endParaRPr lang="sk-SK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  Oxid </a:t>
            </a:r>
            <a:r>
              <a:rPr lang="sk-SK" dirty="0" err="1" smtClean="0">
                <a:solidFill>
                  <a:srgbClr val="663300"/>
                </a:solidFill>
                <a:latin typeface="Comic Sans MS" pitchFamily="66" charset="0"/>
              </a:rPr>
              <a:t>osmičelý</a:t>
            </a:r>
            <a:endParaRPr lang="sk-SK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N</a:t>
            </a:r>
            <a:r>
              <a:rPr lang="sk-SK" baseline="-25000" dirty="0" smtClean="0">
                <a:solidFill>
                  <a:srgbClr val="663300"/>
                </a:solidFill>
                <a:latin typeface="Comic Sans MS" pitchFamily="66" charset="0"/>
              </a:rPr>
              <a:t>2</a:t>
            </a: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O</a:t>
            </a:r>
          </a:p>
          <a:p>
            <a:pPr>
              <a:buNone/>
            </a:pPr>
            <a:r>
              <a:rPr lang="sk-SK" dirty="0" err="1" smtClean="0">
                <a:solidFill>
                  <a:srgbClr val="663300"/>
                </a:solidFill>
                <a:latin typeface="Comic Sans MS" pitchFamily="66" charset="0"/>
              </a:rPr>
              <a:t>CaO</a:t>
            </a:r>
            <a:endParaRPr lang="sk-SK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Al</a:t>
            </a:r>
            <a:r>
              <a:rPr lang="sk-SK" baseline="-25000" dirty="0" smtClean="0">
                <a:solidFill>
                  <a:srgbClr val="663300"/>
                </a:solidFill>
                <a:latin typeface="Comic Sans MS" pitchFamily="66" charset="0"/>
              </a:rPr>
              <a:t>2</a:t>
            </a: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O</a:t>
            </a:r>
            <a:r>
              <a:rPr lang="sk-SK" baseline="-25000" dirty="0" smtClean="0">
                <a:solidFill>
                  <a:srgbClr val="663300"/>
                </a:solidFill>
                <a:latin typeface="Comic Sans MS" pitchFamily="66" charset="0"/>
              </a:rPr>
              <a:t>3</a:t>
            </a:r>
            <a:endParaRPr lang="sk-SK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SiO</a:t>
            </a:r>
            <a:r>
              <a:rPr lang="sk-SK" baseline="-25000" dirty="0" smtClean="0">
                <a:solidFill>
                  <a:srgbClr val="663300"/>
                </a:solidFill>
                <a:latin typeface="Comic Sans MS" pitchFamily="66" charset="0"/>
              </a:rPr>
              <a:t>2</a:t>
            </a:r>
            <a:endParaRPr lang="sk-SK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P</a:t>
            </a:r>
            <a:r>
              <a:rPr lang="sk-SK" baseline="-25000" dirty="0" smtClean="0">
                <a:solidFill>
                  <a:srgbClr val="663300"/>
                </a:solidFill>
                <a:latin typeface="Comic Sans MS" pitchFamily="66" charset="0"/>
              </a:rPr>
              <a:t>2</a:t>
            </a: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O</a:t>
            </a:r>
            <a:r>
              <a:rPr lang="sk-SK" baseline="-25000" dirty="0" smtClean="0">
                <a:solidFill>
                  <a:srgbClr val="663300"/>
                </a:solidFill>
                <a:latin typeface="Comic Sans MS" pitchFamily="66" charset="0"/>
              </a:rPr>
              <a:t>5</a:t>
            </a:r>
            <a:endParaRPr lang="sk-SK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SO</a:t>
            </a:r>
            <a:r>
              <a:rPr lang="sk-SK" baseline="-25000" dirty="0" smtClean="0">
                <a:solidFill>
                  <a:srgbClr val="663300"/>
                </a:solidFill>
                <a:latin typeface="Comic Sans MS" pitchFamily="66" charset="0"/>
              </a:rPr>
              <a:t>3</a:t>
            </a:r>
            <a:endParaRPr lang="sk-SK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Mn</a:t>
            </a:r>
            <a:r>
              <a:rPr lang="sk-SK" baseline="-25000" dirty="0" smtClean="0">
                <a:solidFill>
                  <a:srgbClr val="663300"/>
                </a:solidFill>
                <a:latin typeface="Comic Sans MS" pitchFamily="66" charset="0"/>
              </a:rPr>
              <a:t>2</a:t>
            </a: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O</a:t>
            </a:r>
            <a:r>
              <a:rPr lang="sk-SK" baseline="-25000" dirty="0" smtClean="0">
                <a:solidFill>
                  <a:srgbClr val="663300"/>
                </a:solidFill>
                <a:latin typeface="Comic Sans MS" pitchFamily="66" charset="0"/>
              </a:rPr>
              <a:t>7</a:t>
            </a:r>
            <a:endParaRPr lang="sk-SK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663300"/>
                </a:solidFill>
                <a:latin typeface="Comic Sans MS" pitchFamily="66" charset="0"/>
              </a:rPr>
              <a:t>OsO</a:t>
            </a:r>
            <a:r>
              <a:rPr lang="sk-SK" baseline="-25000" dirty="0" smtClean="0">
                <a:solidFill>
                  <a:srgbClr val="663300"/>
                </a:solidFill>
                <a:latin typeface="Comic Sans MS" pitchFamily="66" charset="0"/>
              </a:rPr>
              <a:t>4</a:t>
            </a:r>
            <a:endParaRPr lang="sk-SK" dirty="0">
              <a:solidFill>
                <a:srgbClr val="663300"/>
              </a:solidFill>
              <a:latin typeface="Comic Sans MS" pitchFamily="66" charset="0"/>
            </a:endParaRPr>
          </a:p>
        </p:txBody>
      </p:sp>
      <p:pic>
        <p:nvPicPr>
          <p:cNvPr id="8" name="Obrázek 7" descr="sova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4000504"/>
            <a:ext cx="1928826" cy="2186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Ďakujem za pozornosť</a:t>
            </a:r>
            <a:endParaRPr lang="sk-SK" b="1" dirty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    </a:t>
            </a: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Mariana </a:t>
            </a:r>
            <a:r>
              <a:rPr lang="sk-SK" b="1" dirty="0" err="1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Pavelčáková</a:t>
            </a:r>
            <a:endParaRPr lang="sk-SK" b="1" dirty="0" smtClean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    </a:t>
            </a:r>
          </a:p>
          <a:p>
            <a:pPr>
              <a:buNone/>
            </a:pPr>
            <a:r>
              <a:rPr lang="sk-SK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    </a:t>
            </a:r>
            <a:r>
              <a:rPr lang="sk-SK" sz="24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Zdroj: </a:t>
            </a:r>
            <a:r>
              <a:rPr lang="sk-SK" sz="2400" b="1" dirty="0" err="1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E.Adamkovič,J.Šimeková,Chémia</a:t>
            </a:r>
            <a:r>
              <a:rPr lang="sk-SK" sz="24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 8</a:t>
            </a:r>
          </a:p>
          <a:p>
            <a:pPr>
              <a:buNone/>
            </a:pPr>
            <a:r>
              <a:rPr lang="sk-SK" sz="2400" b="1" dirty="0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     Šablóna: Danica </a:t>
            </a:r>
            <a:r>
              <a:rPr lang="sk-SK" sz="2400" b="1" dirty="0" err="1" smtClean="0">
                <a:ln>
                  <a:solidFill>
                    <a:srgbClr val="6633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Slašťanová</a:t>
            </a:r>
            <a:endParaRPr lang="sk-SK" b="1" dirty="0">
              <a:ln>
                <a:solidFill>
                  <a:srgbClr val="6633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7" name="Obrázek 6" descr="kvet 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2714620"/>
            <a:ext cx="1857388" cy="1412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193</Words>
  <Application>Microsoft PowerPoint</Application>
  <PresentationFormat>Předvádění na obrazovce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Default Design</vt:lpstr>
      <vt:lpstr>Názvoslovie oxidov</vt:lpstr>
      <vt:lpstr>Čo sú oxidy?</vt:lpstr>
      <vt:lpstr>Ako tvoríme názvoslovie oxidov?</vt:lpstr>
      <vt:lpstr>Utvorme vzorec oxidu železitého</vt:lpstr>
      <vt:lpstr>Snímek 5</vt:lpstr>
      <vt:lpstr>Skúsme napísať vzorec oxidu uhličitého</vt:lpstr>
      <vt:lpstr>Napíšte vzorce daných oxidov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Kayzer</dc:creator>
  <cp:lastModifiedBy>Kayzer</cp:lastModifiedBy>
  <cp:revision>23</cp:revision>
  <dcterms:created xsi:type="dcterms:W3CDTF">1601-01-01T00:00:00Z</dcterms:created>
  <dcterms:modified xsi:type="dcterms:W3CDTF">2009-03-23T15:46:47Z</dcterms:modified>
</cp:coreProperties>
</file>