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1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5DE0-307C-410A-A4B5-CE602ACCCA78}" type="datetimeFigureOut">
              <a:rPr lang="sk-SK" smtClean="0"/>
              <a:t>05.01.2012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FBD-CA19-46EB-893B-05EE0554C9F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5DE0-307C-410A-A4B5-CE602ACCCA78}" type="datetimeFigureOut">
              <a:rPr lang="sk-SK" smtClean="0"/>
              <a:t>05.01.2012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FBD-CA19-46EB-893B-05EE0554C9F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5DE0-307C-410A-A4B5-CE602ACCCA78}" type="datetimeFigureOut">
              <a:rPr lang="sk-SK" smtClean="0"/>
              <a:t>05.01.2012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FBD-CA19-46EB-893B-05EE0554C9F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5DE0-307C-410A-A4B5-CE602ACCCA78}" type="datetimeFigureOut">
              <a:rPr lang="sk-SK" smtClean="0"/>
              <a:t>05.01.2012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FBD-CA19-46EB-893B-05EE0554C9F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5DE0-307C-410A-A4B5-CE602ACCCA78}" type="datetimeFigureOut">
              <a:rPr lang="sk-SK" smtClean="0"/>
              <a:t>05.01.2012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FBD-CA19-46EB-893B-05EE0554C9F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5DE0-307C-410A-A4B5-CE602ACCCA78}" type="datetimeFigureOut">
              <a:rPr lang="sk-SK" smtClean="0"/>
              <a:t>05.01.2012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FBD-CA19-46EB-893B-05EE0554C9F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5DE0-307C-410A-A4B5-CE602ACCCA78}" type="datetimeFigureOut">
              <a:rPr lang="sk-SK" smtClean="0"/>
              <a:t>05.01.2012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FBD-CA19-46EB-893B-05EE0554C9F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5DE0-307C-410A-A4B5-CE602ACCCA78}" type="datetimeFigureOut">
              <a:rPr lang="sk-SK" smtClean="0"/>
              <a:t>05.01.2012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FBD-CA19-46EB-893B-05EE0554C9F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5DE0-307C-410A-A4B5-CE602ACCCA78}" type="datetimeFigureOut">
              <a:rPr lang="sk-SK" smtClean="0"/>
              <a:t>05.01.2012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FBD-CA19-46EB-893B-05EE0554C9F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5DE0-307C-410A-A4B5-CE602ACCCA78}" type="datetimeFigureOut">
              <a:rPr lang="sk-SK" smtClean="0"/>
              <a:t>05.01.2012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FBD-CA19-46EB-893B-05EE0554C9F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55DE0-307C-410A-A4B5-CE602ACCCA78}" type="datetimeFigureOut">
              <a:rPr lang="sk-SK" smtClean="0"/>
              <a:t>05.01.2012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99FBD-CA19-46EB-893B-05EE0554C9F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55DE0-307C-410A-A4B5-CE602ACCCA78}" type="datetimeFigureOut">
              <a:rPr lang="sk-SK" smtClean="0"/>
              <a:t>05.01.2012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99FBD-CA19-46EB-893B-05EE0554C9FE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Vypracovala: Mgr. Monika </a:t>
            </a:r>
            <a:r>
              <a:rPr lang="sk-SK" dirty="0" err="1" smtClean="0"/>
              <a:t>Sabelová</a:t>
            </a:r>
            <a:endParaRPr lang="sk-SK" dirty="0" smtClean="0"/>
          </a:p>
          <a:p>
            <a:r>
              <a:rPr lang="sk-SK" dirty="0" smtClean="0"/>
              <a:t>ZŠ Turzovka</a:t>
            </a:r>
            <a:endParaRPr lang="sk-SK" dirty="0"/>
          </a:p>
        </p:txBody>
      </p:sp>
      <p:sp>
        <p:nvSpPr>
          <p:cNvPr id="7" name="Zaoblený obdĺžnik 6"/>
          <p:cNvSpPr/>
          <p:nvPr/>
        </p:nvSpPr>
        <p:spPr>
          <a:xfrm>
            <a:off x="1835696" y="2204864"/>
            <a:ext cx="5328592" cy="122413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dirty="0" smtClean="0">
                <a:solidFill>
                  <a:schemeClr val="accent6">
                    <a:lumMod val="50000"/>
                  </a:schemeClr>
                </a:solidFill>
              </a:rPr>
              <a:t>Koncentrácia</a:t>
            </a:r>
            <a:endParaRPr lang="sk-SK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dirty="0" smtClean="0"/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V(</a:t>
            </a:r>
            <a:r>
              <a:rPr lang="sk-SK" dirty="0" err="1" smtClean="0">
                <a:solidFill>
                  <a:schemeClr val="bg1"/>
                </a:solidFill>
              </a:rPr>
              <a:t>NaCl</a:t>
            </a:r>
            <a:r>
              <a:rPr lang="sk-SK" dirty="0" smtClean="0">
                <a:solidFill>
                  <a:schemeClr val="bg1"/>
                </a:solidFill>
              </a:rPr>
              <a:t>) = 0,5 dm</a:t>
            </a:r>
            <a:r>
              <a:rPr lang="sk-SK" baseline="30000" dirty="0" smtClean="0">
                <a:solidFill>
                  <a:schemeClr val="bg1"/>
                </a:solidFill>
              </a:rPr>
              <a:t>3</a:t>
            </a:r>
            <a:endParaRPr lang="sk-SK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c(</a:t>
            </a:r>
            <a:r>
              <a:rPr lang="sk-SK" dirty="0" err="1" smtClean="0">
                <a:solidFill>
                  <a:schemeClr val="bg1"/>
                </a:solidFill>
              </a:rPr>
              <a:t>NaCl</a:t>
            </a:r>
            <a:r>
              <a:rPr lang="sk-SK" dirty="0" smtClean="0">
                <a:solidFill>
                  <a:schemeClr val="bg1"/>
                </a:solidFill>
              </a:rPr>
              <a:t>) = 0,40 mol/dm</a:t>
            </a:r>
            <a:r>
              <a:rPr lang="sk-SK" baseline="30000" dirty="0" smtClean="0">
                <a:solidFill>
                  <a:schemeClr val="bg1"/>
                </a:solidFill>
              </a:rPr>
              <a:t>3</a:t>
            </a: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m(</a:t>
            </a:r>
            <a:r>
              <a:rPr lang="sk-SK" dirty="0" err="1" smtClean="0">
                <a:solidFill>
                  <a:schemeClr val="bg1"/>
                </a:solidFill>
              </a:rPr>
              <a:t>NaCl</a:t>
            </a:r>
            <a:r>
              <a:rPr lang="sk-SK" dirty="0" smtClean="0">
                <a:solidFill>
                  <a:schemeClr val="bg1"/>
                </a:solidFill>
              </a:rPr>
              <a:t>) = ? g</a:t>
            </a: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c       = n / V               M = m / n</a:t>
            </a: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0,40 = n / 0,5            58 = m / 0,20</a:t>
            </a: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n      = 0,40 . 0,5        m  = 58 . 0,20 </a:t>
            </a: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n      = 0,20 mol         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m  = 11,60 g</a:t>
            </a:r>
          </a:p>
          <a:p>
            <a:pPr>
              <a:buNone/>
            </a:pPr>
            <a:endParaRPr lang="sk-SK" dirty="0" smtClean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  <a:p>
            <a:pPr>
              <a:buNone/>
            </a:pPr>
            <a:endParaRPr lang="sk-SK" dirty="0"/>
          </a:p>
        </p:txBody>
      </p:sp>
      <p:sp>
        <p:nvSpPr>
          <p:cNvPr id="4" name="Zaoblený obdĺžnik 3"/>
          <p:cNvSpPr/>
          <p:nvPr/>
        </p:nvSpPr>
        <p:spPr>
          <a:xfrm>
            <a:off x="1259632" y="836712"/>
            <a:ext cx="6624736" cy="12961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Vypočítaj hmotnosť </a:t>
            </a:r>
            <a:r>
              <a:rPr lang="sk-SK" sz="2400" dirty="0" err="1" smtClean="0">
                <a:solidFill>
                  <a:schemeClr val="accent6">
                    <a:lumMod val="50000"/>
                  </a:schemeClr>
                </a:solidFill>
              </a:rPr>
              <a:t>NaCl</a:t>
            </a:r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 potrebného na prípravu 0,5 dm</a:t>
            </a:r>
            <a:r>
              <a:rPr lang="sk-SK" sz="2400" baseline="30000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 jeho vodného roztoku s koncentráciou 0,40 mol/dm</a:t>
            </a:r>
            <a:r>
              <a:rPr lang="sk-SK" sz="2400" baseline="30000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sk-SK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556792"/>
            <a:ext cx="8445624" cy="4525963"/>
          </a:xfrm>
        </p:spPr>
        <p:txBody>
          <a:bodyPr>
            <a:normAutofit lnSpcReduction="10000"/>
          </a:bodyPr>
          <a:lstStyle/>
          <a:p>
            <a:endParaRPr lang="sk-SK" dirty="0" smtClean="0"/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V = 1,2 dm</a:t>
            </a:r>
            <a:r>
              <a:rPr lang="sk-SK" baseline="30000" dirty="0" smtClean="0">
                <a:solidFill>
                  <a:schemeClr val="bg1"/>
                </a:solidFill>
              </a:rPr>
              <a:t>3</a:t>
            </a: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m(</a:t>
            </a:r>
            <a:r>
              <a:rPr lang="sk-SK" dirty="0" err="1" smtClean="0">
                <a:solidFill>
                  <a:schemeClr val="bg1"/>
                </a:solidFill>
              </a:rPr>
              <a:t>NaBr</a:t>
            </a:r>
            <a:r>
              <a:rPr lang="sk-SK" dirty="0" smtClean="0">
                <a:solidFill>
                  <a:schemeClr val="bg1"/>
                </a:solidFill>
              </a:rPr>
              <a:t>) = 24 g</a:t>
            </a: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c(</a:t>
            </a:r>
            <a:r>
              <a:rPr lang="sk-SK" dirty="0" err="1" smtClean="0">
                <a:solidFill>
                  <a:schemeClr val="bg1"/>
                </a:solidFill>
              </a:rPr>
              <a:t>NaBr</a:t>
            </a:r>
            <a:r>
              <a:rPr lang="sk-SK" dirty="0" smtClean="0">
                <a:solidFill>
                  <a:schemeClr val="bg1"/>
                </a:solidFill>
              </a:rPr>
              <a:t>) = ? mol/dm</a:t>
            </a:r>
            <a:r>
              <a:rPr lang="sk-SK" baseline="30000" dirty="0" smtClean="0">
                <a:solidFill>
                  <a:schemeClr val="bg1"/>
                </a:solidFill>
              </a:rPr>
              <a:t>3</a:t>
            </a: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M       = m / n           c = n / V</a:t>
            </a: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102,9 = 24 / n          c = 0,23 / 1,2</a:t>
            </a: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n = 24 : 102,9           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c = 0,19 mol/dm</a:t>
            </a:r>
            <a:r>
              <a:rPr lang="sk-SK" baseline="30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sk-SK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n = 0,23 mol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aoblený obdĺžnik 3"/>
          <p:cNvSpPr/>
          <p:nvPr/>
        </p:nvSpPr>
        <p:spPr>
          <a:xfrm>
            <a:off x="1331640" y="836712"/>
            <a:ext cx="6336704" cy="9864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Vypočítaj koncentráciu roztoku </a:t>
            </a:r>
            <a:r>
              <a:rPr lang="sk-SK" sz="2400" dirty="0" err="1" smtClean="0">
                <a:solidFill>
                  <a:schemeClr val="accent6">
                    <a:lumMod val="50000"/>
                  </a:schemeClr>
                </a:solidFill>
              </a:rPr>
              <a:t>NaBr</a:t>
            </a:r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, ak sme na prípravu 1,2 dm</a:t>
            </a:r>
            <a:r>
              <a:rPr lang="sk-SK" sz="2400" baseline="30000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 roztoku použili 24 g </a:t>
            </a:r>
            <a:r>
              <a:rPr lang="sk-SK" sz="2400" dirty="0" err="1" smtClean="0">
                <a:solidFill>
                  <a:schemeClr val="accent6">
                    <a:lumMod val="50000"/>
                  </a:schemeClr>
                </a:solidFill>
              </a:rPr>
              <a:t>NaBr</a:t>
            </a:r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sk-SK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1691680" y="1916832"/>
            <a:ext cx="5544616" cy="22322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Ďakujem za pozornosť. Teraz ťa už čaká pracovný list.</a:t>
            </a:r>
            <a:endParaRPr lang="sk-SK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1600200"/>
            <a:ext cx="6408712" cy="4525963"/>
          </a:xfrm>
        </p:spPr>
        <p:txBody>
          <a:bodyPr/>
          <a:lstStyle/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Zloženie roztoku môžeme vyjadriť dvojakým spôsobom :</a:t>
            </a:r>
          </a:p>
          <a:p>
            <a:pPr>
              <a:buNone/>
            </a:pPr>
            <a:endParaRPr lang="sk-SK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sk-SK" dirty="0">
              <a:solidFill>
                <a:srgbClr val="FFFF00"/>
              </a:solidFill>
            </a:endParaRPr>
          </a:p>
          <a:p>
            <a:pPr>
              <a:buNone/>
            </a:pPr>
            <a:endParaRPr lang="sk-SK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4" name="Zaoblený obdĺžnik 3"/>
          <p:cNvSpPr/>
          <p:nvPr/>
        </p:nvSpPr>
        <p:spPr>
          <a:xfrm>
            <a:off x="1979712" y="692696"/>
            <a:ext cx="5090864" cy="9864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 smtClean="0">
                <a:solidFill>
                  <a:schemeClr val="accent6">
                    <a:lumMod val="50000"/>
                  </a:schemeClr>
                </a:solidFill>
              </a:rPr>
              <a:t>Zloženie roztoku</a:t>
            </a:r>
            <a:endParaRPr lang="sk-SK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971600" y="3573016"/>
            <a:ext cx="2520280" cy="216024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accent6">
                    <a:lumMod val="50000"/>
                  </a:schemeClr>
                </a:solidFill>
              </a:rPr>
              <a:t>Hmotnostným zlomkom</a:t>
            </a:r>
          </a:p>
          <a:p>
            <a:pPr algn="ctr"/>
            <a:r>
              <a:rPr lang="sk-SK" sz="2800" dirty="0">
                <a:solidFill>
                  <a:schemeClr val="accent2">
                    <a:lumMod val="50000"/>
                  </a:schemeClr>
                </a:solidFill>
              </a:rPr>
              <a:t>w</a:t>
            </a:r>
            <a:r>
              <a:rPr lang="sk-SK" sz="2800" dirty="0" smtClean="0">
                <a:solidFill>
                  <a:schemeClr val="accent2">
                    <a:lumMod val="50000"/>
                  </a:schemeClr>
                </a:solidFill>
              </a:rPr>
              <a:t>(A)</a:t>
            </a:r>
            <a:endParaRPr lang="sk-SK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3779912" y="3573016"/>
            <a:ext cx="2570584" cy="213853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accent6">
                    <a:lumMod val="50000"/>
                  </a:schemeClr>
                </a:solidFill>
              </a:rPr>
              <a:t>Koncentráciou</a:t>
            </a:r>
          </a:p>
          <a:p>
            <a:pPr algn="ctr"/>
            <a:r>
              <a:rPr lang="sk-SK" sz="2800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sk-SK" sz="2800" dirty="0" smtClean="0">
                <a:solidFill>
                  <a:schemeClr val="accent2">
                    <a:lumMod val="50000"/>
                  </a:schemeClr>
                </a:solidFill>
              </a:rPr>
              <a:t>(A)</a:t>
            </a:r>
            <a:endParaRPr lang="sk-SK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endParaRPr lang="sk-SK" sz="2400" dirty="0">
              <a:solidFill>
                <a:schemeClr val="bg1"/>
              </a:solidFill>
            </a:endParaRPr>
          </a:p>
          <a:p>
            <a:pPr>
              <a:buNone/>
            </a:pPr>
            <a:endParaRPr lang="sk-SK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</a:t>
            </a:r>
          </a:p>
          <a:p>
            <a:pPr>
              <a:buNone/>
            </a:pP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smtClean="0">
                <a:solidFill>
                  <a:schemeClr val="bg1"/>
                </a:solidFill>
              </a:rPr>
              <a:t>  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aoblený obdĺžnik 3"/>
          <p:cNvSpPr/>
          <p:nvPr/>
        </p:nvSpPr>
        <p:spPr>
          <a:xfrm>
            <a:off x="1763688" y="692696"/>
            <a:ext cx="5544616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solidFill>
                  <a:schemeClr val="accent6">
                    <a:lumMod val="50000"/>
                  </a:schemeClr>
                </a:solidFill>
              </a:rPr>
              <a:t>Hmotnostný zlomok</a:t>
            </a:r>
            <a:endParaRPr lang="sk-SK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1115616" y="3645024"/>
            <a:ext cx="5256584" cy="22825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w</a:t>
            </a:r>
            <a:r>
              <a:rPr lang="sk-SK" sz="2400" dirty="0" smtClean="0">
                <a:solidFill>
                  <a:schemeClr val="accent2">
                    <a:lumMod val="50000"/>
                  </a:schemeClr>
                </a:solidFill>
              </a:rPr>
              <a:t>(A)     </a:t>
            </a:r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= hmotnostný zlomok zložky A v roztoku</a:t>
            </a:r>
          </a:p>
          <a:p>
            <a:pPr algn="ctr"/>
            <a:r>
              <a:rPr lang="sk-SK" sz="2400" dirty="0" smtClean="0">
                <a:solidFill>
                  <a:schemeClr val="accent2">
                    <a:lumMod val="50000"/>
                  </a:schemeClr>
                </a:solidFill>
              </a:rPr>
              <a:t>m(A)    </a:t>
            </a:r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= hmotnosť zložky A v roztoku</a:t>
            </a:r>
          </a:p>
          <a:p>
            <a:pPr algn="ctr"/>
            <a:r>
              <a:rPr lang="sk-SK" sz="2400" dirty="0" smtClean="0">
                <a:solidFill>
                  <a:schemeClr val="accent2">
                    <a:lumMod val="50000"/>
                  </a:schemeClr>
                </a:solidFill>
              </a:rPr>
              <a:t>m(R)         </a:t>
            </a:r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= hmotnosť celého roztoku</a:t>
            </a:r>
            <a:endParaRPr lang="sk-SK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1187624" y="1700808"/>
            <a:ext cx="2858616" cy="1850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           m(A)</a:t>
            </a:r>
          </a:p>
          <a:p>
            <a:pPr algn="ctr"/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w</a:t>
            </a:r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(A) = --------------</a:t>
            </a:r>
          </a:p>
          <a:p>
            <a:pPr algn="ctr"/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           m(R)</a:t>
            </a:r>
            <a:endParaRPr lang="sk-SK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>
                <a:solidFill>
                  <a:schemeClr val="bg1"/>
                </a:solidFill>
              </a:rPr>
              <a:t>m(A) = 50 g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m(R) = 500 g</a:t>
            </a:r>
          </a:p>
          <a:p>
            <a:r>
              <a:rPr lang="sk-SK" dirty="0">
                <a:solidFill>
                  <a:schemeClr val="bg1"/>
                </a:solidFill>
              </a:rPr>
              <a:t>w</a:t>
            </a:r>
            <a:r>
              <a:rPr lang="sk-SK" dirty="0" smtClean="0">
                <a:solidFill>
                  <a:schemeClr val="bg1"/>
                </a:solidFill>
              </a:rPr>
              <a:t>(A) =  ? 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100 % ......................... 500 g</a:t>
            </a:r>
          </a:p>
          <a:p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smtClean="0">
                <a:solidFill>
                  <a:schemeClr val="bg1"/>
                </a:solidFill>
              </a:rPr>
              <a:t>  x  %  ......................... 50 g</a:t>
            </a:r>
          </a:p>
          <a:p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smtClean="0">
                <a:solidFill>
                  <a:schemeClr val="bg1"/>
                </a:solidFill>
              </a:rPr>
              <a:t>                x = 10 %    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w(A) = 0,1</a:t>
            </a:r>
            <a:endParaRPr lang="sk-SK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Zaoblený obdĺžnik 3"/>
          <p:cNvSpPr/>
          <p:nvPr/>
        </p:nvSpPr>
        <p:spPr>
          <a:xfrm>
            <a:off x="1259632" y="836712"/>
            <a:ext cx="6336704" cy="12961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Aký je hmotnostný zlomok cukru vo vodnom roztoku, ktorého hmotnosť je 500 g s obsahom cukru 50 g?</a:t>
            </a:r>
            <a:endParaRPr lang="sk-SK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1600200"/>
            <a:ext cx="7272808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smtClean="0">
                <a:solidFill>
                  <a:schemeClr val="bg1"/>
                </a:solidFill>
              </a:rPr>
              <a:t>vyjadruje množstvo rozpustenej látky v   roztoku</a:t>
            </a:r>
            <a:r>
              <a:rPr lang="sk-SK" dirty="0" smtClean="0">
                <a:solidFill>
                  <a:srgbClr val="FFFF00"/>
                </a:solidFill>
              </a:rPr>
              <a:t>     </a:t>
            </a:r>
          </a:p>
          <a:p>
            <a:pPr>
              <a:buFont typeface="Wingdings" pitchFamily="2" charset="2"/>
              <a:buChar char="Ø"/>
            </a:pP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smtClean="0">
                <a:solidFill>
                  <a:schemeClr val="bg1"/>
                </a:solidFill>
              </a:rPr>
              <a:t>vypočítame ju podľa vzorca:                </a:t>
            </a:r>
          </a:p>
          <a:p>
            <a:pPr>
              <a:buNone/>
            </a:pPr>
            <a:r>
              <a:rPr lang="sk-SK" dirty="0" smtClean="0">
                <a:solidFill>
                  <a:srgbClr val="FFFF00"/>
                </a:solidFill>
              </a:rPr>
              <a:t> 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4" name="Zaoblený obdĺžnik 3"/>
          <p:cNvSpPr/>
          <p:nvPr/>
        </p:nvSpPr>
        <p:spPr>
          <a:xfrm>
            <a:off x="1979712" y="692696"/>
            <a:ext cx="4752528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accent6">
                    <a:lumMod val="50000"/>
                  </a:schemeClr>
                </a:solidFill>
              </a:rPr>
              <a:t>Koncentrácia</a:t>
            </a:r>
          </a:p>
          <a:p>
            <a:pPr algn="ctr"/>
            <a:endParaRPr lang="sk-SK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1475656" y="3573016"/>
            <a:ext cx="3384376" cy="24482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            n(A)</a:t>
            </a:r>
          </a:p>
          <a:p>
            <a:pPr algn="ctr"/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(A) = --------</a:t>
            </a:r>
          </a:p>
          <a:p>
            <a:pPr algn="ctr"/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           V(A)</a:t>
            </a:r>
            <a:endParaRPr lang="sk-SK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971600" y="1600200"/>
          <a:ext cx="7200799" cy="31969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53114"/>
                <a:gridCol w="3035631"/>
                <a:gridCol w="2612054"/>
              </a:tblGrid>
              <a:tr h="586376"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/>
                        <a:t>  označenie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/>
                        <a:t>definícia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/>
                        <a:t>Jednotky</a:t>
                      </a:r>
                      <a:endParaRPr lang="sk-SK" sz="2000" dirty="0"/>
                    </a:p>
                  </a:txBody>
                  <a:tcPr/>
                </a:tc>
              </a:tr>
              <a:tr h="1012100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/>
                        <a:t>c(A)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Látková koncentrácia zložky A v roztoku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/>
                        <a:t>mol/dm</a:t>
                      </a:r>
                      <a:r>
                        <a:rPr lang="sk-SK" sz="2400" baseline="30000" dirty="0" smtClean="0"/>
                        <a:t>3</a:t>
                      </a:r>
                      <a:endParaRPr lang="sk-SK" sz="2400" dirty="0"/>
                    </a:p>
                  </a:txBody>
                  <a:tcPr/>
                </a:tc>
              </a:tr>
              <a:tr h="1012100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/>
                        <a:t>n(A)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Látkové množstvo zložky A v roztoku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/>
                        <a:t>mol</a:t>
                      </a:r>
                      <a:endParaRPr lang="sk-SK" sz="2400" dirty="0"/>
                    </a:p>
                  </a:txBody>
                  <a:tcPr/>
                </a:tc>
              </a:tr>
              <a:tr h="586376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/>
                        <a:t>V(R)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Objem celého roztoku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dirty="0" smtClean="0"/>
                        <a:t>dm</a:t>
                      </a:r>
                      <a:r>
                        <a:rPr lang="sk-SK" sz="2400" baseline="30000" dirty="0" smtClean="0"/>
                        <a:t>3</a:t>
                      </a:r>
                      <a:endParaRPr lang="sk-SK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1700808"/>
            <a:ext cx="8229600" cy="4525963"/>
          </a:xfrm>
        </p:spPr>
        <p:txBody>
          <a:bodyPr>
            <a:normAutofit lnSpcReduction="10000"/>
          </a:bodyPr>
          <a:lstStyle/>
          <a:p>
            <a:endParaRPr lang="sk-SK" dirty="0" smtClean="0"/>
          </a:p>
          <a:p>
            <a:endParaRPr lang="sk-SK" dirty="0"/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V(</a:t>
            </a:r>
            <a:r>
              <a:rPr lang="sk-SK" dirty="0" err="1" smtClean="0">
                <a:solidFill>
                  <a:schemeClr val="bg1"/>
                </a:solidFill>
              </a:rPr>
              <a:t>KCl</a:t>
            </a:r>
            <a:r>
              <a:rPr lang="sk-SK" dirty="0" smtClean="0">
                <a:solidFill>
                  <a:schemeClr val="bg1"/>
                </a:solidFill>
              </a:rPr>
              <a:t>) = 1 200 cm</a:t>
            </a:r>
            <a:r>
              <a:rPr lang="sk-SK" baseline="30000" dirty="0" smtClean="0">
                <a:solidFill>
                  <a:schemeClr val="bg1"/>
                </a:solidFill>
              </a:rPr>
              <a:t>3</a:t>
            </a:r>
            <a:r>
              <a:rPr lang="sk-SK" dirty="0" smtClean="0">
                <a:solidFill>
                  <a:schemeClr val="bg1"/>
                </a:solidFill>
              </a:rPr>
              <a:t> = 1,2 dm</a:t>
            </a:r>
            <a:r>
              <a:rPr lang="sk-SK" baseline="30000" dirty="0" smtClean="0">
                <a:solidFill>
                  <a:schemeClr val="bg1"/>
                </a:solidFill>
              </a:rPr>
              <a:t>3</a:t>
            </a:r>
            <a:endParaRPr lang="sk-SK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n(</a:t>
            </a:r>
            <a:r>
              <a:rPr lang="sk-SK" dirty="0" err="1" smtClean="0">
                <a:solidFill>
                  <a:schemeClr val="bg1"/>
                </a:solidFill>
              </a:rPr>
              <a:t>KCl</a:t>
            </a:r>
            <a:r>
              <a:rPr lang="sk-SK" dirty="0" smtClean="0">
                <a:solidFill>
                  <a:schemeClr val="bg1"/>
                </a:solidFill>
              </a:rPr>
              <a:t>) = 0,40 mol</a:t>
            </a:r>
          </a:p>
          <a:p>
            <a:pPr>
              <a:buNone/>
            </a:pP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smtClean="0">
                <a:solidFill>
                  <a:schemeClr val="bg1"/>
                </a:solidFill>
              </a:rPr>
              <a:t>   c(</a:t>
            </a:r>
            <a:r>
              <a:rPr lang="sk-SK" dirty="0" err="1" smtClean="0">
                <a:solidFill>
                  <a:schemeClr val="bg1"/>
                </a:solidFill>
              </a:rPr>
              <a:t>KCl</a:t>
            </a:r>
            <a:r>
              <a:rPr lang="sk-SK" dirty="0" smtClean="0">
                <a:solidFill>
                  <a:schemeClr val="bg1"/>
                </a:solidFill>
              </a:rPr>
              <a:t>) = ? mol/dm</a:t>
            </a:r>
            <a:r>
              <a:rPr lang="sk-SK" baseline="30000" dirty="0" smtClean="0">
                <a:solidFill>
                  <a:schemeClr val="bg1"/>
                </a:solidFill>
              </a:rPr>
              <a:t>3  </a:t>
            </a: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c = n/V</a:t>
            </a:r>
          </a:p>
          <a:p>
            <a:pPr>
              <a:buNone/>
            </a:pP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smtClean="0">
                <a:solidFill>
                  <a:schemeClr val="bg1"/>
                </a:solidFill>
              </a:rPr>
              <a:t>   c = 0,40 / 1,2</a:t>
            </a:r>
          </a:p>
          <a:p>
            <a:pPr>
              <a:buNone/>
            </a:pP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    c = 0,334 mol/dm</a:t>
            </a:r>
            <a:r>
              <a:rPr lang="sk-SK" baseline="30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sk-SK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Zaoblený obdĺžnik 3"/>
          <p:cNvSpPr/>
          <p:nvPr/>
        </p:nvSpPr>
        <p:spPr>
          <a:xfrm>
            <a:off x="1331640" y="836712"/>
            <a:ext cx="6480720" cy="158417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Vypočítaj , aká je koncentrácia chloridu draselného </a:t>
            </a:r>
            <a:r>
              <a:rPr lang="sk-SK" sz="2400" dirty="0" err="1" smtClean="0">
                <a:solidFill>
                  <a:schemeClr val="accent6">
                    <a:lumMod val="50000"/>
                  </a:schemeClr>
                </a:solidFill>
              </a:rPr>
              <a:t>KCl</a:t>
            </a:r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, ak vieš, že v 1 200 cm</a:t>
            </a:r>
            <a:r>
              <a:rPr lang="sk-SK" sz="2400" baseline="30000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 roztoku sa nachádza 0,40 mol </a:t>
            </a:r>
            <a:r>
              <a:rPr lang="sk-SK" sz="2400" dirty="0" err="1" smtClean="0">
                <a:solidFill>
                  <a:schemeClr val="accent6">
                    <a:lumMod val="50000"/>
                  </a:schemeClr>
                </a:solidFill>
              </a:rPr>
              <a:t>KCl</a:t>
            </a:r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sk-SK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lnSpcReduction="10000"/>
          </a:bodyPr>
          <a:lstStyle/>
          <a:p>
            <a:endParaRPr lang="sk-SK" dirty="0" smtClean="0"/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V(</a:t>
            </a:r>
            <a:r>
              <a:rPr lang="sk-SK" dirty="0" err="1" smtClean="0">
                <a:solidFill>
                  <a:schemeClr val="bg1"/>
                </a:solidFill>
              </a:rPr>
              <a:t>HCl</a:t>
            </a:r>
            <a:r>
              <a:rPr lang="sk-SK" dirty="0" smtClean="0">
                <a:solidFill>
                  <a:schemeClr val="bg1"/>
                </a:solidFill>
              </a:rPr>
              <a:t>) = 2,5 dm</a:t>
            </a:r>
            <a:r>
              <a:rPr lang="sk-SK" baseline="30000" dirty="0" smtClean="0">
                <a:solidFill>
                  <a:schemeClr val="bg1"/>
                </a:solidFill>
              </a:rPr>
              <a:t>3 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c(</a:t>
            </a:r>
            <a:r>
              <a:rPr lang="sk-SK" dirty="0" err="1" smtClean="0">
                <a:solidFill>
                  <a:schemeClr val="bg1"/>
                </a:solidFill>
              </a:rPr>
              <a:t>HCl</a:t>
            </a:r>
            <a:r>
              <a:rPr lang="sk-SK" dirty="0" smtClean="0">
                <a:solidFill>
                  <a:schemeClr val="bg1"/>
                </a:solidFill>
              </a:rPr>
              <a:t>) = 0,15 mol/dm</a:t>
            </a:r>
            <a:r>
              <a:rPr lang="sk-SK" baseline="30000" dirty="0" smtClean="0">
                <a:solidFill>
                  <a:schemeClr val="bg1"/>
                </a:solidFill>
              </a:rPr>
              <a:t>3</a:t>
            </a:r>
            <a:endParaRPr lang="sk-SK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n(</a:t>
            </a:r>
            <a:r>
              <a:rPr lang="sk-SK" dirty="0" err="1" smtClean="0">
                <a:solidFill>
                  <a:schemeClr val="bg1"/>
                </a:solidFill>
              </a:rPr>
              <a:t>HCl</a:t>
            </a:r>
            <a:r>
              <a:rPr lang="sk-SK" dirty="0" smtClean="0">
                <a:solidFill>
                  <a:schemeClr val="bg1"/>
                </a:solidFill>
              </a:rPr>
              <a:t>) = ? mol</a:t>
            </a: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c = n/ V</a:t>
            </a: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0,15 = n/ 2,5</a:t>
            </a: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   n = 0,15 . 2,5</a:t>
            </a:r>
          </a:p>
          <a:p>
            <a:pPr>
              <a:buNone/>
            </a:pP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    n = 0,375 mol</a:t>
            </a:r>
            <a:endParaRPr lang="sk-SK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Zaoblený obdĺžnik 3"/>
          <p:cNvSpPr/>
          <p:nvPr/>
        </p:nvSpPr>
        <p:spPr>
          <a:xfrm>
            <a:off x="1259632" y="836712"/>
            <a:ext cx="6552728" cy="108012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Vypočítaj, aké látkové množstvo </a:t>
            </a:r>
            <a:r>
              <a:rPr lang="sk-SK" sz="2400" dirty="0" err="1" smtClean="0">
                <a:solidFill>
                  <a:schemeClr val="accent6">
                    <a:lumMod val="50000"/>
                  </a:schemeClr>
                </a:solidFill>
              </a:rPr>
              <a:t>HCl</a:t>
            </a:r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 sa nachádza v 2,5 dm</a:t>
            </a:r>
            <a:r>
              <a:rPr lang="sk-SK" sz="2400" baseline="30000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 roztoku </a:t>
            </a:r>
            <a:r>
              <a:rPr lang="sk-SK" sz="2400" dirty="0" err="1" smtClean="0">
                <a:solidFill>
                  <a:schemeClr val="accent6">
                    <a:lumMod val="50000"/>
                  </a:schemeClr>
                </a:solidFill>
              </a:rPr>
              <a:t>HCl</a:t>
            </a:r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 s koncentráciou 0,15 mol/dm</a:t>
            </a:r>
            <a:r>
              <a:rPr lang="sk-SK" sz="2400" baseline="30000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sk-SK" sz="2400" dirty="0" smtClean="0">
                <a:solidFill>
                  <a:schemeClr val="accent6">
                    <a:lumMod val="50000"/>
                  </a:schemeClr>
                </a:solidFill>
              </a:rPr>
              <a:t> .</a:t>
            </a:r>
            <a:endParaRPr lang="sk-SK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548681"/>
            <a:ext cx="7344816" cy="4608511"/>
          </a:xfrm>
        </p:spPr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chemeClr val="bg1"/>
                </a:solidFill>
              </a:rPr>
              <a:t>Vypočítaj koncentráciu </a:t>
            </a:r>
            <a:r>
              <a:rPr lang="sk-SK" dirty="0" err="1" smtClean="0">
                <a:solidFill>
                  <a:schemeClr val="bg1"/>
                </a:solidFill>
              </a:rPr>
              <a:t>NaCl</a:t>
            </a:r>
            <a:r>
              <a:rPr lang="sk-SK" dirty="0" smtClean="0">
                <a:solidFill>
                  <a:schemeClr val="bg1"/>
                </a:solidFill>
              </a:rPr>
              <a:t> vo vodnom roztoku, ak 2 dm</a:t>
            </a:r>
            <a:r>
              <a:rPr lang="sk-SK" baseline="30000" dirty="0" smtClean="0">
                <a:solidFill>
                  <a:schemeClr val="bg1"/>
                </a:solidFill>
              </a:rPr>
              <a:t>3</a:t>
            </a:r>
            <a:r>
              <a:rPr lang="sk-SK" dirty="0" smtClean="0">
                <a:solidFill>
                  <a:schemeClr val="bg1"/>
                </a:solidFill>
              </a:rPr>
              <a:t> roztoku obsahujú 3 moly </a:t>
            </a:r>
            <a:r>
              <a:rPr lang="sk-SK" dirty="0" err="1" smtClean="0">
                <a:solidFill>
                  <a:schemeClr val="bg1"/>
                </a:solidFill>
              </a:rPr>
              <a:t>NaCl</a:t>
            </a:r>
            <a:r>
              <a:rPr lang="sk-SK" dirty="0" smtClean="0">
                <a:solidFill>
                  <a:schemeClr val="bg1"/>
                </a:solidFill>
              </a:rPr>
              <a:t>.      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Vypočítaj látkové množstvo </a:t>
            </a:r>
            <a:r>
              <a:rPr lang="sk-SK" dirty="0" err="1" smtClean="0">
                <a:solidFill>
                  <a:schemeClr val="accent6">
                    <a:lumMod val="75000"/>
                  </a:schemeClr>
                </a:solidFill>
              </a:rPr>
              <a:t>NaCl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 v 5 dm</a:t>
            </a:r>
            <a:r>
              <a:rPr lang="sk-SK" baseline="30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 jeho vodného roztoku s koncentráciou 0,1 mol/dm</a:t>
            </a:r>
            <a:r>
              <a:rPr lang="sk-SK" baseline="30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solidFill>
                  <a:schemeClr val="bg1"/>
                </a:solidFill>
              </a:rPr>
              <a:t>Vypočítaj objem roztoku </a:t>
            </a:r>
            <a:r>
              <a:rPr lang="sk-SK" dirty="0" err="1" smtClean="0">
                <a:solidFill>
                  <a:schemeClr val="bg1"/>
                </a:solidFill>
              </a:rPr>
              <a:t>NaOH</a:t>
            </a:r>
            <a:r>
              <a:rPr lang="sk-SK" dirty="0" smtClean="0">
                <a:solidFill>
                  <a:schemeClr val="bg1"/>
                </a:solidFill>
              </a:rPr>
              <a:t>, ktorý bol pripravený rozpustením 0,25 mol </a:t>
            </a:r>
            <a:r>
              <a:rPr lang="sk-SK" dirty="0" err="1" smtClean="0">
                <a:solidFill>
                  <a:schemeClr val="bg1"/>
                </a:solidFill>
              </a:rPr>
              <a:t>NaOH</a:t>
            </a:r>
            <a:r>
              <a:rPr lang="sk-SK" dirty="0" smtClean="0">
                <a:solidFill>
                  <a:schemeClr val="bg1"/>
                </a:solidFill>
              </a:rPr>
              <a:t> v neznámom množstve vody, pričom bola zistená koncentrácia roztoku 0,15 mo/dm</a:t>
            </a:r>
            <a:r>
              <a:rPr lang="sk-SK" baseline="30000" dirty="0" smtClean="0">
                <a:solidFill>
                  <a:schemeClr val="bg1"/>
                </a:solidFill>
              </a:rPr>
              <a:t>3</a:t>
            </a:r>
            <a:r>
              <a:rPr lang="sk-SK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Zaoblený obdĺžnik 4"/>
          <p:cNvSpPr/>
          <p:nvPr/>
        </p:nvSpPr>
        <p:spPr>
          <a:xfrm>
            <a:off x="5868144" y="1772816"/>
            <a:ext cx="1872208" cy="4320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1,5 mol/dm</a:t>
            </a:r>
            <a:r>
              <a:rPr lang="sk-SK" baseline="30000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sk-SK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5796136" y="2996952"/>
            <a:ext cx="1872208" cy="4320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0,5 mol</a:t>
            </a:r>
            <a:endParaRPr lang="sk-SK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4499992" y="5085184"/>
            <a:ext cx="1800200" cy="4320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1,67 dm</a:t>
            </a:r>
            <a:r>
              <a:rPr lang="sk-SK" baseline="30000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sk-SK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511</Words>
  <Application>Microsoft Office PowerPoint</Application>
  <PresentationFormat>Prezentácia na obrazovke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Koncentrácia</dc:title>
  <dc:creator>monika</dc:creator>
  <cp:lastModifiedBy>Admin</cp:lastModifiedBy>
  <cp:revision>16</cp:revision>
  <dcterms:created xsi:type="dcterms:W3CDTF">2010-11-06T19:51:16Z</dcterms:created>
  <dcterms:modified xsi:type="dcterms:W3CDTF">2012-01-05T10:30:02Z</dcterms:modified>
</cp:coreProperties>
</file>