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BFF"/>
    <a:srgbClr val="51DB93"/>
    <a:srgbClr val="000000"/>
    <a:srgbClr val="BDE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F89A-34E7-4180-B87B-9704CFA32151}" type="datetimeFigureOut">
              <a:rPr lang="sk-SK" smtClean="0"/>
              <a:pPr/>
              <a:t>11. 2. 2009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BA2A-CF26-440B-926D-194C243B1ED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gradFill flip="none" rotWithShape="1"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  <a:tileRect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80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Kyslík   O</a:t>
            </a:r>
            <a:r>
              <a:rPr lang="sk-SK" sz="8000" b="1" baseline="-25000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2</a:t>
            </a:r>
            <a:endParaRPr lang="sk-SK" sz="8000" b="1" dirty="0">
              <a:ln w="28575">
                <a:solidFill>
                  <a:schemeClr val="tx1"/>
                </a:solidFill>
              </a:ln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" name="Obrázek 6" descr="3_03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3000372"/>
            <a:ext cx="5368757" cy="3543109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Obrázek 23" descr="ohe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9" y="3000372"/>
            <a:ext cx="2786082" cy="3500438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</a:t>
            </a:r>
            <a:r>
              <a:rPr lang="sk-SK" sz="4000" dirty="0" smtClean="0">
                <a:latin typeface="Comic Sans MS" pitchFamily="66" charset="0"/>
              </a:rPr>
              <a:t>Ďakujem za pozornosť</a:t>
            </a:r>
          </a:p>
          <a:p>
            <a:pPr>
              <a:buNone/>
            </a:pPr>
            <a:endParaRPr lang="sk-SK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000" dirty="0"/>
              <a:t> </a:t>
            </a:r>
            <a:r>
              <a:rPr lang="sk-SK" sz="4000" dirty="0" smtClean="0"/>
              <a:t>     Mariana </a:t>
            </a:r>
            <a:r>
              <a:rPr lang="sk-SK" sz="4000" dirty="0" err="1" smtClean="0"/>
              <a:t>Pavelčáková</a:t>
            </a:r>
            <a:endParaRPr lang="sk-SK" sz="4000" dirty="0" smtClean="0"/>
          </a:p>
          <a:p>
            <a:pPr>
              <a:buNone/>
            </a:pPr>
            <a:endParaRPr lang="sk-SK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000" dirty="0" smtClean="0">
                <a:latin typeface="Comic Sans MS" pitchFamily="66" charset="0"/>
              </a:rPr>
              <a:t>    </a:t>
            </a:r>
            <a:r>
              <a:rPr lang="sk-SK" sz="2400" dirty="0" smtClean="0">
                <a:latin typeface="Comic Sans MS" pitchFamily="66" charset="0"/>
              </a:rPr>
              <a:t>Zdroj: </a:t>
            </a:r>
            <a:r>
              <a:rPr lang="sk-SK" sz="2400" dirty="0" err="1" smtClean="0">
                <a:latin typeface="Comic Sans MS" pitchFamily="66" charset="0"/>
              </a:rPr>
              <a:t>E.Adamkovič</a:t>
            </a:r>
            <a:r>
              <a:rPr lang="sk-SK" sz="2400" dirty="0" smtClean="0">
                <a:latin typeface="Comic Sans MS" pitchFamily="66" charset="0"/>
              </a:rPr>
              <a:t>: Chémia 8</a:t>
            </a:r>
          </a:p>
          <a:p>
            <a:pPr>
              <a:buNone/>
            </a:pPr>
            <a:r>
              <a:rPr lang="sk-SK" sz="2400" dirty="0" smtClean="0">
                <a:latin typeface="Comic Sans MS" pitchFamily="66" charset="0"/>
              </a:rPr>
              <a:t>              </a:t>
            </a:r>
            <a:r>
              <a:rPr lang="sk-SK" sz="2400" dirty="0" smtClean="0">
                <a:latin typeface="Comic Sans MS" pitchFamily="66" charset="0"/>
              </a:rPr>
              <a:t>    </a:t>
            </a:r>
            <a:r>
              <a:rPr lang="sk-SK" sz="2400" dirty="0" err="1" smtClean="0">
                <a:latin typeface="Comic Sans MS" pitchFamily="66" charset="0"/>
              </a:rPr>
              <a:t>www.google.sk</a:t>
            </a:r>
            <a:endParaRPr lang="sk-SK" sz="2400" dirty="0" smtClean="0">
              <a:latin typeface="Comic Sans MS" pitchFamily="66" charset="0"/>
            </a:endParaRPr>
          </a:p>
        </p:txBody>
      </p:sp>
      <p:pic>
        <p:nvPicPr>
          <p:cNvPr id="6" name="Obrázek 5" descr="kvet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429132"/>
            <a:ext cx="1619250" cy="1143000"/>
          </a:xfrm>
          <a:prstGeom prst="rect">
            <a:avLst/>
          </a:prstGeom>
        </p:spPr>
      </p:pic>
      <p:sp>
        <p:nvSpPr>
          <p:cNvPr id="5" name="Mrak 4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6"/>
            </a:solidFill>
          </a:ln>
          <a:effectLst/>
        </p:spPr>
        <p:txBody>
          <a:bodyPr>
            <a:normAutofit/>
          </a:bodyPr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Výskyt</a:t>
            </a:r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sk-SK" sz="6000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je súčasťou  vzduchu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v zlúčeninách s inými prvkami, najmä ako voda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4" name="Obrázek 13" descr="voda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786190"/>
            <a:ext cx="3514732" cy="2781640"/>
          </a:xfrm>
          <a:prstGeom prst="rect">
            <a:avLst/>
          </a:prstGeom>
        </p:spPr>
      </p:pic>
      <p:pic>
        <p:nvPicPr>
          <p:cNvPr id="15" name="Obrázek 14" descr="se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286124"/>
            <a:ext cx="2793116" cy="2865354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13" name="Obrázek 12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357562"/>
            <a:ext cx="2714644" cy="2837529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sp>
        <p:nvSpPr>
          <p:cNvPr id="7" name="Mrak 6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6"/>
            </a:solidFill>
          </a:ln>
          <a:effectLst/>
        </p:spPr>
        <p:txBody>
          <a:bodyPr>
            <a:normAutofit/>
          </a:bodyPr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Postavenie v PSP</a:t>
            </a:r>
            <a:endParaRPr lang="sk-SK" sz="6000" b="1" dirty="0">
              <a:ln w="28575">
                <a:solidFill>
                  <a:schemeClr val="tx1"/>
                </a:solidFill>
              </a:ln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rotónové číslo kyslíka je 8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nachádza </a:t>
            </a:r>
            <a:r>
              <a:rPr lang="sk-SK" dirty="0" smtClean="0">
                <a:latin typeface="Comic Sans MS" pitchFamily="66" charset="0"/>
              </a:rPr>
              <a:t>sa v 2. perióde a v VI.A podskupine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jeho obal sa skladá z dvoch vrstiev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na </a:t>
            </a:r>
            <a:r>
              <a:rPr lang="sk-SK" dirty="0" smtClean="0">
                <a:latin typeface="Comic Sans MS" pitchFamily="66" charset="0"/>
              </a:rPr>
              <a:t>valenčnej                                  </a:t>
            </a:r>
            <a:r>
              <a:rPr lang="sk-SK" dirty="0" smtClean="0">
                <a:latin typeface="Comic Sans MS" pitchFamily="66" charset="0"/>
              </a:rPr>
              <a:t>vrstve má </a:t>
            </a:r>
            <a:r>
              <a:rPr lang="sk-SK" dirty="0" smtClean="0">
                <a:latin typeface="Comic Sans MS" pitchFamily="66" charset="0"/>
              </a:rPr>
              <a:t>                                             6 </a:t>
            </a:r>
            <a:r>
              <a:rPr lang="sk-SK" dirty="0" smtClean="0">
                <a:latin typeface="Comic Sans MS" pitchFamily="66" charset="0"/>
              </a:rPr>
              <a:t>elektrónov</a:t>
            </a:r>
          </a:p>
          <a:p>
            <a:pPr>
              <a:buFont typeface="Wingdings" pitchFamily="2" charset="2"/>
              <a:buChar char="v"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>
              <a:latin typeface="Comic Sans MS" pitchFamily="66" charset="0"/>
            </a:endParaRPr>
          </a:p>
        </p:txBody>
      </p:sp>
      <p:pic>
        <p:nvPicPr>
          <p:cNvPr id="5" name="Obrázek 4" descr="atom kys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929066"/>
            <a:ext cx="2143139" cy="2453655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8" name="Obrázek 7" descr="atom kysli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929066"/>
            <a:ext cx="2500330" cy="2500330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sp>
        <p:nvSpPr>
          <p:cNvPr id="6" name="Mrak 5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4">
                <a:lumMod val="75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sk-SK" sz="6600" b="1" dirty="0" smtClean="0">
                <a:ln w="28575" cap="rnd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Vlastnosti</a:t>
            </a:r>
            <a:r>
              <a:rPr lang="sk-SK" sz="6600" b="1" dirty="0" smtClean="0">
                <a:ln w="28575" cap="rnd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sk-SK" sz="6600" b="1" dirty="0">
              <a:ln w="28575" cap="rnd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nehorí, ale podporuje horenie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bezfarebný plyn, bez zápachu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tvorí dvojatómové molekuly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7" name="Obrázek 6" descr="[obrazky.4ever.sk] zima 1053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00438"/>
            <a:ext cx="3857620" cy="289321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</p:pic>
      <p:pic>
        <p:nvPicPr>
          <p:cNvPr id="8" name="Obrázek 7" descr="t-dioxyg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071942"/>
            <a:ext cx="1428760" cy="228601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6" name="Mrak 5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4">
                <a:lumMod val="75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Ozón  O</a:t>
            </a:r>
            <a:r>
              <a:rPr lang="sk-SK" sz="6000" b="1" baseline="-250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sk-SK" sz="6000" b="1" baseline="-250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trojatómová molekula kyslíka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má slabý zápach po cesnaku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vzniká počas búrok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pri zváraní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vo fotokopírovacích strojoch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nachádza sa v horných vrstvách atmosféry, tvorí </a:t>
            </a:r>
            <a:r>
              <a:rPr lang="sk-SK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ozónovú vrstvu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 zachytáva škodlivé slnečné a kozmické žiarenie</a:t>
            </a:r>
          </a:p>
          <a:p>
            <a:pPr>
              <a:buNone/>
            </a:pP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 descr="200px-Ozone-3D-space-fill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081680"/>
            <a:ext cx="2190752" cy="156638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5" name="Mrak 4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6"/>
            </a:solidFill>
          </a:ln>
          <a:effectLst/>
        </p:spPr>
        <p:txBody>
          <a:bodyPr>
            <a:normAutofit/>
          </a:bodyPr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Ozónová vrstva</a:t>
            </a:r>
            <a:endParaRPr lang="sk-SK" sz="6000" b="1" dirty="0">
              <a:ln w="28575">
                <a:solidFill>
                  <a:schemeClr val="tx1"/>
                </a:solidFill>
              </a:ln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úbytok ozónovej vrstvy spôsobujú niektoré chemické látky, napríklad zlúčeniny chlóru a brómu ( </a:t>
            </a:r>
            <a:r>
              <a:rPr lang="sk-SK" dirty="0" err="1" smtClean="0">
                <a:latin typeface="Comic Sans MS" pitchFamily="66" charset="0"/>
              </a:rPr>
              <a:t>halóny</a:t>
            </a:r>
            <a:r>
              <a:rPr lang="sk-SK" dirty="0" smtClean="0">
                <a:latin typeface="Comic Sans MS" pitchFamily="66" charset="0"/>
              </a:rPr>
              <a:t> a freóny)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 descr="12-kys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86190"/>
            <a:ext cx="3595686" cy="2696765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6" name="Obrázek 5" descr="Ozonova vrstv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5628">
            <a:off x="5609671" y="3966605"/>
            <a:ext cx="2071702" cy="2071702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sp>
        <p:nvSpPr>
          <p:cNvPr id="7" name="Mrak 6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4">
                <a:lumMod val="75000"/>
              </a:schemeClr>
            </a:solidFill>
          </a:ln>
          <a:effectLst/>
        </p:spPr>
        <p:txBody>
          <a:bodyPr/>
          <a:lstStyle/>
          <a:p>
            <a:r>
              <a:rPr lang="sk-SK" b="1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Zlúčeniny kyslíka s vodíkom</a:t>
            </a:r>
            <a:endParaRPr lang="sk-SK" b="1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voda    H</a:t>
            </a:r>
            <a:r>
              <a:rPr lang="sk-SK" baseline="-25000" dirty="0" smtClean="0">
                <a:latin typeface="Comic Sans MS" pitchFamily="66" charset="0"/>
              </a:rPr>
              <a:t>2</a:t>
            </a:r>
            <a:r>
              <a:rPr lang="sk-SK" dirty="0" smtClean="0">
                <a:latin typeface="Comic Sans MS" pitchFamily="66" charset="0"/>
              </a:rPr>
              <a:t>O</a:t>
            </a:r>
          </a:p>
          <a:p>
            <a:pPr>
              <a:buFont typeface="Wingdings" pitchFamily="2" charset="2"/>
              <a:buChar char="v"/>
            </a:pPr>
            <a:endParaRPr lang="sk-SK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peroxid vodíka H</a:t>
            </a:r>
            <a:r>
              <a:rPr lang="sk-SK" baseline="-25000" dirty="0" smtClean="0">
                <a:latin typeface="Comic Sans MS" pitchFamily="66" charset="0"/>
              </a:rPr>
              <a:t>2</a:t>
            </a:r>
            <a:r>
              <a:rPr lang="sk-SK" dirty="0" smtClean="0">
                <a:latin typeface="Comic Sans MS" pitchFamily="66" charset="0"/>
              </a:rPr>
              <a:t>O</a:t>
            </a:r>
            <a:r>
              <a:rPr lang="sk-SK" baseline="-25000" dirty="0" smtClean="0">
                <a:latin typeface="Comic Sans MS" pitchFamily="66" charset="0"/>
              </a:rPr>
              <a:t>2</a:t>
            </a:r>
            <a:r>
              <a:rPr lang="sk-SK" dirty="0" smtClean="0">
                <a:latin typeface="Comic Sans MS" pitchFamily="66" charset="0"/>
              </a:rPr>
              <a:t>  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 descr="H2O_(water_molecul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928802"/>
            <a:ext cx="2500330" cy="1800237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</p:pic>
      <p:pic>
        <p:nvPicPr>
          <p:cNvPr id="5" name="Obrázek 4" descr="peroxid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46" y="4695033"/>
            <a:ext cx="2721150" cy="1662925"/>
          </a:xfrm>
          <a:prstGeom prst="rect">
            <a:avLst/>
          </a:prstGeom>
          <a:effectLst/>
        </p:spPr>
      </p:pic>
      <p:pic>
        <p:nvPicPr>
          <p:cNvPr id="6" name="Obrázek 5" descr="peroxid vodik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429132"/>
            <a:ext cx="2492364" cy="186927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7" name="Mrak 6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ln w="57150">
            <a:solidFill>
              <a:schemeClr val="accent6"/>
            </a:solidFill>
          </a:ln>
          <a:effectLst/>
        </p:spPr>
        <p:txBody>
          <a:bodyPr>
            <a:normAutofit/>
          </a:bodyPr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Comic Sans MS" pitchFamily="66" charset="0"/>
              </a:rPr>
              <a:t>Použitie kyslíka</a:t>
            </a:r>
            <a:endParaRPr lang="sk-SK" sz="6000" b="1" dirty="0">
              <a:ln w="28575">
                <a:solidFill>
                  <a:schemeClr val="tx1"/>
                </a:solidFill>
              </a:ln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dýchacie prístroje v lekárstve, letectve, potápačstve, požiarnictve...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na zváranie a rezanie kovov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kvapalný kyslík je palivo v raketovej technike</a:t>
            </a:r>
          </a:p>
          <a:p>
            <a:pPr>
              <a:buNone/>
            </a:pPr>
            <a:endParaRPr lang="sk-SK" dirty="0">
              <a:latin typeface="Comic Sans MS" pitchFamily="66" charset="0"/>
            </a:endParaRPr>
          </a:p>
        </p:txBody>
      </p:sp>
      <p:pic>
        <p:nvPicPr>
          <p:cNvPr id="7" name="Obrázek 6" descr="kysli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572008"/>
            <a:ext cx="2837728" cy="2013013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11" name="Obrázek 10" descr="saturn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6412">
            <a:off x="387027" y="4624110"/>
            <a:ext cx="1500198" cy="1143649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13" name="Obrázek 12" descr="raket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357694"/>
            <a:ext cx="2787355" cy="2214554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14" name="Obrázek 13" descr="raketa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000504"/>
            <a:ext cx="2214578" cy="2568910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sp>
        <p:nvSpPr>
          <p:cNvPr id="8" name="Mrak 7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4400000" scaled="0"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k-SK" sz="60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Preprava</a:t>
            </a:r>
            <a:r>
              <a:rPr lang="sk-SK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sk-SK" b="1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Comic Sans MS" pitchFamily="66" charset="0"/>
              </a:rPr>
              <a:t>v tlakových fľašiach s modrým pruhom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6" name="Zástupný symbol pro obsah 3" descr="P231cdde7_potapani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357430"/>
            <a:ext cx="3048022" cy="2286016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 descr="de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357562"/>
            <a:ext cx="4365632" cy="327834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 descr="divin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428868"/>
            <a:ext cx="2857520" cy="214314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Mrak 6">
            <a:hlinkClick r:id="" action="ppaction://hlinkshowjump?jump=previousslide"/>
          </p:cNvPr>
          <p:cNvSpPr/>
          <p:nvPr/>
        </p:nvSpPr>
        <p:spPr>
          <a:xfrm>
            <a:off x="214282" y="6143644"/>
            <a:ext cx="785818" cy="557210"/>
          </a:xfrm>
          <a:prstGeom prst="cloud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173</Words>
  <Application>Microsoft Office PowerPoint</Application>
  <PresentationFormat>Předvádění na obrazovce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Kyslík   O2</vt:lpstr>
      <vt:lpstr>Výskyt </vt:lpstr>
      <vt:lpstr>Postavenie v PSP</vt:lpstr>
      <vt:lpstr>Vlastnosti </vt:lpstr>
      <vt:lpstr>Ozón  O3</vt:lpstr>
      <vt:lpstr>Ozónová vrstva</vt:lpstr>
      <vt:lpstr>Zlúčeniny kyslíka s vodíkom</vt:lpstr>
      <vt:lpstr>Použitie kyslíka</vt:lpstr>
      <vt:lpstr>Preprava 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Kayzer</dc:creator>
  <cp:lastModifiedBy>Kayzer</cp:lastModifiedBy>
  <cp:revision>40</cp:revision>
  <dcterms:created xsi:type="dcterms:W3CDTF">2009-01-25T06:10:33Z</dcterms:created>
  <dcterms:modified xsi:type="dcterms:W3CDTF">2009-02-11T15:32:24Z</dcterms:modified>
</cp:coreProperties>
</file>