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  <a:srgbClr val="E1F3FF"/>
    <a:srgbClr val="0099FF"/>
    <a:srgbClr val="FFCCFF"/>
    <a:srgbClr val="00F8F2"/>
    <a:srgbClr val="00DE00"/>
    <a:srgbClr val="FFFFC1"/>
    <a:srgbClr val="C5E8FF"/>
    <a:srgbClr val="FFCCCC"/>
    <a:srgbClr val="FFFF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chemeClr val="bg2">
                <a:lumMod val="60000"/>
                <a:lumOff val="40000"/>
              </a:schemeClr>
            </a:gs>
            <a:gs pos="100000">
              <a:schemeClr val="bg2">
                <a:lumMod val="60000"/>
                <a:lumOff val="4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75D7-F91A-47D7-A3EC-7D3E6D8BEB98}" type="datetimeFigureOut">
              <a:rPr lang="sk-SK" smtClean="0"/>
              <a:pPr/>
              <a:t>10.11.2015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DEEB-4C42-495B-8242-75450B00B51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3000396"/>
          </a:xfrm>
          <a:gradFill>
            <a:gsLst>
              <a:gs pos="20000">
                <a:srgbClr val="00F8F2"/>
              </a:gs>
              <a:gs pos="50000">
                <a:srgbClr val="E1F3FF"/>
              </a:gs>
              <a:gs pos="100000">
                <a:srgbClr val="00F8F2"/>
              </a:gs>
              <a:gs pos="100000">
                <a:srgbClr val="00F8F2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CHEMICKÁ väzba</a:t>
            </a:r>
            <a:endParaRPr lang="sk-SK" sz="60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pic>
        <p:nvPicPr>
          <p:cNvPr id="4" name="Obrázok 3" descr="x1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71612"/>
            <a:ext cx="149542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002060"/>
                </a:solidFill>
                <a:latin typeface="Arial Narrow" pitchFamily="34" charset="0"/>
              </a:rPr>
              <a:t>Vyznač správny typ väzby</a:t>
            </a:r>
            <a:r>
              <a:rPr lang="sk-SK" sz="40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sk-SK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7158" y="1785926"/>
            <a:ext cx="1428760" cy="58477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err="1" smtClean="0">
                <a:solidFill>
                  <a:srgbClr val="002060"/>
                </a:solidFill>
                <a:latin typeface="Arial Narrow" pitchFamily="34" charset="0"/>
              </a:rPr>
              <a:t>KCl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57158" y="2500306"/>
            <a:ext cx="1428760" cy="58477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O</a:t>
            </a:r>
            <a:r>
              <a:rPr lang="sk-SK" sz="32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57158" y="3214686"/>
            <a:ext cx="1428760" cy="58477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err="1" smtClean="0">
                <a:solidFill>
                  <a:srgbClr val="002060"/>
                </a:solidFill>
                <a:latin typeface="Arial Narrow" pitchFamily="34" charset="0"/>
              </a:rPr>
              <a:t>HBr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57158" y="3929066"/>
            <a:ext cx="1428760" cy="58477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err="1" smtClean="0">
                <a:solidFill>
                  <a:srgbClr val="002060"/>
                </a:solidFill>
                <a:latin typeface="Arial Narrow" pitchFamily="34" charset="0"/>
              </a:rPr>
              <a:t>NaF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57158" y="4643446"/>
            <a:ext cx="1428760" cy="58477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N</a:t>
            </a:r>
            <a:r>
              <a:rPr lang="sk-SK" sz="3200" b="1" baseline="-25000" dirty="0" smtClean="0">
                <a:solidFill>
                  <a:srgbClr val="002060"/>
                </a:solidFill>
                <a:latin typeface="Arial Narrow" pitchFamily="34" charset="0"/>
              </a:rPr>
              <a:t>2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57158" y="5357826"/>
            <a:ext cx="1428760" cy="58477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/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HI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928794" y="178592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3,0 – 0,8 = 2,2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928794" y="250030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3,5 – 3,5 = 0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928794" y="321468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2,8 – 2,1 = 0,7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928794" y="392906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4,0 – 0,9 = 3,1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928794" y="464344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3,0 – 3,0 = 0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928794" y="5357826"/>
            <a:ext cx="1872000" cy="576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2060"/>
                </a:solidFill>
                <a:latin typeface="Arial Narrow" pitchFamily="34" charset="0"/>
              </a:rPr>
              <a:t>2,5 – 2,1 = 0,4</a:t>
            </a:r>
            <a:endParaRPr lang="sk-SK" sz="2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3929058" y="1785926"/>
            <a:ext cx="1728000" cy="57600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929058" y="2526696"/>
            <a:ext cx="1728000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3929058" y="3214686"/>
            <a:ext cx="1728000" cy="57600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3929058" y="3929066"/>
            <a:ext cx="1728000" cy="57600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3929058" y="4669836"/>
            <a:ext cx="1728000" cy="52322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3929058" y="5357826"/>
            <a:ext cx="1728000" cy="576000"/>
          </a:xfrm>
          <a:prstGeom prst="rect">
            <a:avLst/>
          </a:prstGeom>
          <a:gradFill>
            <a:gsLst>
              <a:gs pos="33000">
                <a:srgbClr val="00B0F0"/>
              </a:gs>
              <a:gs pos="66000">
                <a:schemeClr val="accent4">
                  <a:lumMod val="20000"/>
                  <a:lumOff val="80000"/>
                </a:schemeClr>
              </a:gs>
              <a:gs pos="100000">
                <a:srgbClr val="00B0F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Nepolárna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5786446" y="1812316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 smtClean="0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5786446" y="2526696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2800" dirty="0"/>
              <a:t> 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5786446" y="3241076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5786446" y="3955456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5786446" y="4669836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5804769" y="5402655"/>
            <a:ext cx="1872000" cy="523220"/>
          </a:xfrm>
          <a:prstGeom prst="rect">
            <a:avLst/>
          </a:prstGeom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Málo </a:t>
            </a:r>
            <a:r>
              <a:rPr lang="sk-SK" sz="2800" b="1" dirty="0" err="1">
                <a:solidFill>
                  <a:srgbClr val="002060"/>
                </a:solidFill>
                <a:latin typeface="Arial Narrow" pitchFamily="34" charset="0"/>
              </a:rPr>
              <a:t>polár</a:t>
            </a:r>
            <a:r>
              <a:rPr lang="sk-SK" sz="28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sk-SK" dirty="0"/>
          </a:p>
        </p:txBody>
      </p:sp>
      <p:sp>
        <p:nvSpPr>
          <p:cNvPr id="34" name="BlokTextu 33"/>
          <p:cNvSpPr txBox="1"/>
          <p:nvPr/>
        </p:nvSpPr>
        <p:spPr>
          <a:xfrm>
            <a:off x="7786710" y="1812316"/>
            <a:ext cx="1152000" cy="52322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7786710" y="2500306"/>
            <a:ext cx="1152000" cy="57600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6" name="BlokTextu 35"/>
          <p:cNvSpPr txBox="1"/>
          <p:nvPr/>
        </p:nvSpPr>
        <p:spPr>
          <a:xfrm>
            <a:off x="7786710" y="3214686"/>
            <a:ext cx="1152000" cy="57600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7" name="BlokTextu 36"/>
          <p:cNvSpPr txBox="1"/>
          <p:nvPr/>
        </p:nvSpPr>
        <p:spPr>
          <a:xfrm>
            <a:off x="7786710" y="3955456"/>
            <a:ext cx="1152000" cy="52322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8" name="BlokTextu 37"/>
          <p:cNvSpPr txBox="1"/>
          <p:nvPr/>
        </p:nvSpPr>
        <p:spPr>
          <a:xfrm>
            <a:off x="7786710" y="4643446"/>
            <a:ext cx="1152000" cy="57600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7786710" y="5357826"/>
            <a:ext cx="1152000" cy="576000"/>
          </a:xfrm>
          <a:prstGeom prst="rect">
            <a:avLst/>
          </a:prstGeom>
          <a:gradFill>
            <a:gsLst>
              <a:gs pos="30000">
                <a:schemeClr val="accent6"/>
              </a:gs>
              <a:gs pos="63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Arial Narrow" pitchFamily="34" charset="0"/>
              </a:rPr>
              <a:t>Iónová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0" name="Obrázok 39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2786192" y="6024419"/>
            <a:ext cx="690564" cy="690564"/>
          </a:xfrm>
          <a:prstGeom prst="rect">
            <a:avLst/>
          </a:prstGeom>
        </p:spPr>
      </p:pic>
      <p:pic>
        <p:nvPicPr>
          <p:cNvPr id="41" name="Obrázok 40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3643448" y="6024418"/>
            <a:ext cx="690564" cy="690564"/>
          </a:xfrm>
          <a:prstGeom prst="rect">
            <a:avLst/>
          </a:prstGeom>
        </p:spPr>
      </p:pic>
      <p:pic>
        <p:nvPicPr>
          <p:cNvPr id="42" name="Obrázok 41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4500704" y="6024419"/>
            <a:ext cx="690564" cy="690564"/>
          </a:xfrm>
          <a:prstGeom prst="rect">
            <a:avLst/>
          </a:prstGeom>
        </p:spPr>
      </p:pic>
      <p:pic>
        <p:nvPicPr>
          <p:cNvPr id="43" name="Obrázok 42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5357960" y="6024418"/>
            <a:ext cx="690564" cy="690564"/>
          </a:xfrm>
          <a:prstGeom prst="rect">
            <a:avLst/>
          </a:prstGeom>
        </p:spPr>
      </p:pic>
      <p:pic>
        <p:nvPicPr>
          <p:cNvPr id="44" name="Obrázok 43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6215216" y="6024419"/>
            <a:ext cx="690564" cy="690564"/>
          </a:xfrm>
          <a:prstGeom prst="rect">
            <a:avLst/>
          </a:prstGeom>
        </p:spPr>
      </p:pic>
      <p:pic>
        <p:nvPicPr>
          <p:cNvPr id="45" name="Obrázok 44" descr="0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11613">
            <a:off x="7072471" y="6024418"/>
            <a:ext cx="690564" cy="690564"/>
          </a:xfrm>
          <a:prstGeom prst="rect">
            <a:avLst/>
          </a:prstGeom>
        </p:spPr>
      </p:pic>
      <p:sp>
        <p:nvSpPr>
          <p:cNvPr id="48" name="Šípka doprava 47">
            <a:hlinkClick r:id="" action="ppaction://hlinkshowjump?jump=nextslide"/>
          </p:cNvPr>
          <p:cNvSpPr/>
          <p:nvPr/>
        </p:nvSpPr>
        <p:spPr>
          <a:xfrm>
            <a:off x="8286776" y="6072206"/>
            <a:ext cx="714380" cy="571504"/>
          </a:xfrm>
          <a:prstGeom prst="rightArrow">
            <a:avLst/>
          </a:prstGeom>
          <a:gradFill>
            <a:gsLst>
              <a:gs pos="22000">
                <a:srgbClr val="009ED6"/>
              </a:gs>
              <a:gs pos="49000">
                <a:srgbClr val="E1F3FF"/>
              </a:gs>
              <a:gs pos="73000">
                <a:srgbClr val="009ED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5" grpId="0" animBg="1"/>
      <p:bldP spid="36" grpId="0" animBg="1"/>
      <p:bldP spid="36" grpId="1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sz="4000" b="1" dirty="0" smtClean="0">
                <a:solidFill>
                  <a:srgbClr val="002060"/>
                </a:solidFill>
                <a:latin typeface="Algerian" pitchFamily="82" charset="0"/>
              </a:rPr>
              <a:t>        Ďakujem za pozornosť</a:t>
            </a:r>
          </a:p>
          <a:p>
            <a:pPr>
              <a:buNone/>
            </a:pPr>
            <a:r>
              <a:rPr lang="sk-SK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            </a:t>
            </a:r>
            <a:endParaRPr lang="sk-SK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6" name="Obrázok 5" descr="d3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929066"/>
            <a:ext cx="5029200" cy="276225"/>
          </a:xfrm>
          <a:prstGeom prst="rect">
            <a:avLst/>
          </a:prstGeom>
        </p:spPr>
      </p:pic>
      <p:pic>
        <p:nvPicPr>
          <p:cNvPr id="7" name="Obrázok 6" descr="d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14290"/>
            <a:ext cx="3171825" cy="428625"/>
          </a:xfrm>
          <a:prstGeom prst="rect">
            <a:avLst/>
          </a:prstGeom>
        </p:spPr>
      </p:pic>
      <p:pic>
        <p:nvPicPr>
          <p:cNvPr id="9" name="Obrázok 8" descr="d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14290"/>
            <a:ext cx="3171825" cy="428625"/>
          </a:xfrm>
          <a:prstGeom prst="rect">
            <a:avLst/>
          </a:prstGeom>
        </p:spPr>
      </p:pic>
      <p:pic>
        <p:nvPicPr>
          <p:cNvPr id="11" name="Obrázok 10" descr="d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528" y="428604"/>
            <a:ext cx="428625" cy="3171825"/>
          </a:xfrm>
          <a:prstGeom prst="rect">
            <a:avLst/>
          </a:prstGeom>
        </p:spPr>
      </p:pic>
      <p:pic>
        <p:nvPicPr>
          <p:cNvPr id="14" name="Obrázok 13" descr="d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528" y="3500438"/>
            <a:ext cx="428625" cy="3171825"/>
          </a:xfrm>
          <a:prstGeom prst="rect">
            <a:avLst/>
          </a:prstGeom>
        </p:spPr>
      </p:pic>
      <p:pic>
        <p:nvPicPr>
          <p:cNvPr id="16" name="Obrázok 15" descr="vanmix1 (36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857232"/>
            <a:ext cx="26384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/>
          <a:lstStyle/>
          <a:p>
            <a:r>
              <a:rPr lang="sk-SK" b="1" dirty="0" err="1">
                <a:solidFill>
                  <a:srgbClr val="009E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Kovalentná</a:t>
            </a:r>
            <a:r>
              <a:rPr lang="sk-SK" b="1" dirty="0">
                <a:solidFill>
                  <a:srgbClr val="009E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väzba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  <a:t>Väzbu </a:t>
            </a:r>
            <a:r>
              <a:rPr lang="sk-SK" b="1" dirty="0">
                <a:solidFill>
                  <a:schemeClr val="bg1"/>
                </a:solidFill>
                <a:latin typeface="Arial Narrow" pitchFamily="34" charset="0"/>
              </a:rPr>
              <a:t>medzi atómami tvorí spoločný elektrónový </a:t>
            </a:r>
            <a: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  <a:t>pár</a:t>
            </a: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  <a:t>                      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H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+ 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H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           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H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– H</a:t>
            </a:r>
          </a:p>
          <a:p>
            <a:pPr>
              <a:buNone/>
            </a:pPr>
            <a:r>
              <a:rPr lang="sk-SK" sz="3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                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+ 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         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– 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endParaRPr lang="sk-SK" sz="3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sk-SK" sz="3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                 H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+ </a:t>
            </a:r>
            <a:r>
              <a:rPr lang="sk-SK" sz="3600" b="1" baseline="300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         H – </a:t>
            </a:r>
            <a:r>
              <a:rPr lang="sk-SK" sz="3600" b="1" u="sng" dirty="0" err="1" smtClean="0">
                <a:solidFill>
                  <a:srgbClr val="002060"/>
                </a:solidFill>
                <a:latin typeface="Arial Narrow" pitchFamily="34" charset="0"/>
              </a:rPr>
              <a:t>Cl</a:t>
            </a:r>
            <a:r>
              <a:rPr lang="sk-SK" sz="3600" b="1" dirty="0" err="1" smtClean="0">
                <a:solidFill>
                  <a:srgbClr val="002060"/>
                </a:solidFill>
                <a:latin typeface="Arial Narrow" pitchFamily="34" charset="0"/>
              </a:rPr>
              <a:t>l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  <a:p>
            <a:endParaRPr lang="sk-SK" dirty="0"/>
          </a:p>
        </p:txBody>
      </p:sp>
      <p:cxnSp>
        <p:nvCxnSpPr>
          <p:cNvPr id="6" name="Rovná spojnica 5"/>
          <p:cNvCxnSpPr/>
          <p:nvPr/>
        </p:nvCxnSpPr>
        <p:spPr>
          <a:xfrm>
            <a:off x="2571736" y="3429000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3571868" y="3429000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643306" y="4071942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5286380" y="3429000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6072198" y="3429000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5857884" y="4071942"/>
            <a:ext cx="35719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>
            <a:off x="4214810" y="3714752"/>
            <a:ext cx="928694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4214810" y="4357694"/>
            <a:ext cx="928694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4143372" y="3000372"/>
            <a:ext cx="928694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ok 19" descr="d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143900" y="1714488"/>
            <a:ext cx="637150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01122" cy="1285884"/>
          </a:xfrm>
          <a:gradFill>
            <a:gsLst>
              <a:gs pos="20000">
                <a:schemeClr val="accent5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Môže byť </a:t>
            </a:r>
            <a:r>
              <a:rPr lang="sk-SK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nepolárna</a:t>
            </a:r>
            <a:r>
              <a:rPr lang="sk-SK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ak väzbové elektróny patria obidvom zlúčeným atómom rovnako.</a:t>
            </a:r>
            <a:endParaRPr lang="sk-SK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18" descr="nepolarna väz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6264000" cy="4255759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  <a:gradFill>
            <a:gsLst>
              <a:gs pos="20000">
                <a:srgbClr val="0099FF"/>
              </a:gs>
              <a:gs pos="52000">
                <a:srgbClr val="E1F3FF"/>
              </a:gs>
              <a:gs pos="100000">
                <a:srgbClr val="0099FF"/>
              </a:gs>
              <a:gs pos="100000">
                <a:srgbClr val="0099FF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Alebo </a:t>
            </a:r>
            <a:r>
              <a:rPr lang="sk-SK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polárna -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ak väzbové elektróny nepatria obidvom atómom rovnako.</a:t>
            </a:r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7" descr="polarna väzb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025" y="2367745"/>
            <a:ext cx="5933372" cy="403113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rgbClr val="FF0000"/>
              </a:gs>
              <a:gs pos="53000">
                <a:srgbClr val="FFCCCC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sk-SK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</a:t>
            </a:r>
            <a:r>
              <a:rPr lang="sk-SK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lektronegativita</a:t>
            </a:r>
            <a:endParaRPr lang="sk-SK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sk-SK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Sila , ktorou atóm priťahuje elektróny chemickej väzby, sa volá </a:t>
            </a:r>
            <a:r>
              <a:rPr lang="sk-SK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elektronegativita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b="1" dirty="0" err="1" smtClean="0">
                <a:solidFill>
                  <a:srgbClr val="002060"/>
                </a:solidFill>
                <a:latin typeface="Arial Narrow" pitchFamily="34" charset="0"/>
              </a:rPr>
              <a:t>Elektronegativitu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 každého prvku nájdeme </a:t>
            </a:r>
          </a:p>
          <a:p>
            <a:pPr>
              <a:buNone/>
            </a:pPr>
            <a:r>
              <a:rPr lang="sk-SK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periodickej sústave prvkov.</a:t>
            </a:r>
          </a:p>
          <a:p>
            <a:pPr>
              <a:buFont typeface="Wingdings" pitchFamily="2" charset="2"/>
              <a:buChar char="§"/>
            </a:pPr>
            <a:endParaRPr lang="sk-SK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8" name="Obrázok 7" descr="d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71612"/>
            <a:ext cx="3171825" cy="428625"/>
          </a:xfrm>
          <a:prstGeom prst="rect">
            <a:avLst/>
          </a:prstGeom>
        </p:spPr>
      </p:pic>
      <p:pic>
        <p:nvPicPr>
          <p:cNvPr id="10" name="Obrázok 9" descr="d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571612"/>
            <a:ext cx="3171825" cy="428625"/>
          </a:xfrm>
          <a:prstGeom prst="rect">
            <a:avLst/>
          </a:prstGeom>
        </p:spPr>
      </p:pic>
      <p:pic>
        <p:nvPicPr>
          <p:cNvPr id="12" name="Obrázok 11" descr="vanmix1 (36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5357826"/>
            <a:ext cx="2638425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  <a:gradFill>
            <a:gsLst>
              <a:gs pos="20000">
                <a:schemeClr val="accent5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sk-SK" b="1" dirty="0" err="1" smtClean="0">
                <a:solidFill>
                  <a:schemeClr val="bg1"/>
                </a:solidFill>
                <a:latin typeface="Arial Narrow" pitchFamily="34" charset="0"/>
              </a:rPr>
              <a:t>Elektronegativita</a:t>
            </a:r>
            <a:r>
              <a:rPr lang="sk-SK" b="1" dirty="0" smtClean="0">
                <a:solidFill>
                  <a:schemeClr val="bg1"/>
                </a:solidFill>
                <a:latin typeface="Arial Narrow" pitchFamily="34" charset="0"/>
              </a:rPr>
              <a:t> niektorých </a:t>
            </a:r>
            <a:r>
              <a:rPr lang="sk-SK" b="1" dirty="0">
                <a:solidFill>
                  <a:schemeClr val="bg1"/>
                </a:solidFill>
                <a:latin typeface="Arial Narrow" pitchFamily="34" charset="0"/>
              </a:rPr>
              <a:t>prvkov:</a:t>
            </a:r>
            <a:r>
              <a:rPr lang="sk-SK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sk-SK" dirty="0">
                <a:solidFill>
                  <a:schemeClr val="bg1"/>
                </a:solidFill>
                <a:latin typeface="Arial Narrow" pitchFamily="34" charset="0"/>
              </a:rPr>
            </a:br>
            <a:endParaRPr lang="sk-SK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643570" y="1785926"/>
            <a:ext cx="3071834" cy="421484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Kremík       X(Si)=1,8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Neón          X(Ne)=0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Chlór          X(</a:t>
            </a: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Cl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)=3,0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Vodík          X(H)=2,1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Fluor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       X(F)=4,0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Francium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X(</a:t>
            </a:r>
            <a:r>
              <a:rPr kumimoji="0" lang="sk-SK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Fr</a:t>
            </a: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)=0,7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643306" y="1928802"/>
            <a:ext cx="1071570" cy="1200329"/>
          </a:xfrm>
          <a:prstGeom prst="rect">
            <a:avLst/>
          </a:prstGeom>
          <a:gradFill>
            <a:gsLst>
              <a:gs pos="20000">
                <a:schemeClr val="accent5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28,09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14</a:t>
            </a:r>
            <a:r>
              <a:rPr lang="sk-SK" sz="3200" b="1" dirty="0" smtClean="0">
                <a:solidFill>
                  <a:schemeClr val="bg1"/>
                </a:solidFill>
              </a:rPr>
              <a:t>Si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 smtClean="0">
                <a:solidFill>
                  <a:schemeClr val="bg1"/>
                </a:solidFill>
              </a:rPr>
              <a:t>1,8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643306" y="3929066"/>
            <a:ext cx="1071570" cy="1200329"/>
          </a:xfrm>
          <a:prstGeom prst="rect">
            <a:avLst/>
          </a:prstGeom>
          <a:gradFill>
            <a:gsLst>
              <a:gs pos="20000">
                <a:srgbClr val="0099FF"/>
              </a:gs>
              <a:gs pos="52000">
                <a:srgbClr val="E1F3FF"/>
              </a:gs>
              <a:gs pos="100000">
                <a:srgbClr val="0099FF"/>
              </a:gs>
              <a:gs pos="100000">
                <a:srgbClr val="0099FF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20,18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10</a:t>
            </a:r>
            <a:r>
              <a:rPr lang="sk-SK" sz="3200" b="1" dirty="0" smtClean="0">
                <a:solidFill>
                  <a:schemeClr val="bg1"/>
                </a:solidFill>
              </a:rPr>
              <a:t>Ne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>
                <a:solidFill>
                  <a:schemeClr val="bg1"/>
                </a:solidFill>
              </a:rPr>
              <a:t>0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071670" y="2714620"/>
            <a:ext cx="1071570" cy="1200329"/>
          </a:xfrm>
          <a:prstGeom prst="rect">
            <a:avLst/>
          </a:prstGeom>
          <a:gradFill>
            <a:gsLst>
              <a:gs pos="20000">
                <a:schemeClr val="accent6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35,45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17</a:t>
            </a:r>
            <a:r>
              <a:rPr lang="sk-SK" sz="3200" b="1" dirty="0" smtClean="0">
                <a:solidFill>
                  <a:schemeClr val="bg1"/>
                </a:solidFill>
              </a:rPr>
              <a:t>Cl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 smtClean="0">
                <a:solidFill>
                  <a:schemeClr val="bg1"/>
                </a:solidFill>
              </a:rPr>
              <a:t>3,0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071670" y="4500570"/>
            <a:ext cx="1071570" cy="1200329"/>
          </a:xfrm>
          <a:prstGeom prst="rect">
            <a:avLst/>
          </a:prstGeom>
          <a:gradFill>
            <a:gsLst>
              <a:gs pos="20000">
                <a:srgbClr val="FFFF00"/>
              </a:gs>
              <a:gs pos="50000">
                <a:srgbClr val="FFFFC1"/>
              </a:gs>
              <a:gs pos="100000">
                <a:srgbClr val="FFFF00"/>
              </a:gs>
              <a:gs pos="100000">
                <a:srgbClr val="FFFF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1,0O8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  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1</a:t>
            </a:r>
            <a:r>
              <a:rPr lang="sk-SK" sz="3200" b="1" dirty="0">
                <a:solidFill>
                  <a:schemeClr val="bg1"/>
                </a:solidFill>
              </a:rPr>
              <a:t>H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 smtClean="0">
                <a:solidFill>
                  <a:schemeClr val="bg1"/>
                </a:solidFill>
              </a:rPr>
              <a:t>2,1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00034" y="3857628"/>
            <a:ext cx="1071570" cy="1200329"/>
          </a:xfrm>
          <a:prstGeom prst="rect">
            <a:avLst/>
          </a:prstGeom>
          <a:gradFill>
            <a:gsLst>
              <a:gs pos="23000">
                <a:srgbClr val="FF0000"/>
              </a:gs>
              <a:gs pos="50000">
                <a:srgbClr val="FFCCFF"/>
              </a:gs>
              <a:gs pos="100000">
                <a:srgbClr val="FF0000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19,00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   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9</a:t>
            </a:r>
            <a:r>
              <a:rPr lang="sk-SK" sz="3200" b="1" dirty="0">
                <a:solidFill>
                  <a:schemeClr val="bg1"/>
                </a:solidFill>
              </a:rPr>
              <a:t>F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 smtClean="0">
                <a:solidFill>
                  <a:schemeClr val="bg1"/>
                </a:solidFill>
              </a:rPr>
              <a:t>4,0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00034" y="6143644"/>
            <a:ext cx="7500990" cy="461665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75000"/>
                </a:schemeClr>
              </a:gs>
              <a:gs pos="10000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sk-SK" sz="2400" dirty="0">
                <a:solidFill>
                  <a:schemeClr val="bg1"/>
                </a:solidFill>
                <a:latin typeface="Arial Narrow" pitchFamily="34" charset="0"/>
              </a:rPr>
              <a:t>( V rôznych tabuľkách sa môžu hodnoty málo líšiť</a:t>
            </a:r>
            <a:r>
              <a:rPr lang="sk-SK" sz="2400" dirty="0" smtClean="0">
                <a:solidFill>
                  <a:schemeClr val="bg1"/>
                </a:solidFill>
                <a:latin typeface="Arial Narrow" pitchFamily="34" charset="0"/>
              </a:rPr>
              <a:t>.)</a:t>
            </a:r>
            <a:endParaRPr lang="sk-SK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0034" y="1928802"/>
            <a:ext cx="1071570" cy="1200329"/>
          </a:xfrm>
          <a:prstGeom prst="rect">
            <a:avLst/>
          </a:prstGeom>
          <a:gradFill>
            <a:gsLst>
              <a:gs pos="20000">
                <a:srgbClr val="00F8F2"/>
              </a:gs>
              <a:gs pos="50000">
                <a:srgbClr val="E1F3FF"/>
              </a:gs>
              <a:gs pos="100000">
                <a:srgbClr val="00F8F2"/>
              </a:gs>
              <a:gs pos="100000">
                <a:srgbClr val="00F8F2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bg1"/>
                </a:solidFill>
              </a:rPr>
              <a:t>223</a:t>
            </a:r>
          </a:p>
          <a:p>
            <a:r>
              <a:rPr lang="sk-SK" sz="2000" b="1" baseline="-25000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000" b="1" baseline="-25000" dirty="0" smtClean="0">
                <a:solidFill>
                  <a:schemeClr val="bg1"/>
                </a:solidFill>
              </a:rPr>
              <a:t>87</a:t>
            </a:r>
            <a:r>
              <a:rPr lang="sk-SK" sz="3200" b="1" dirty="0" smtClean="0">
                <a:solidFill>
                  <a:schemeClr val="bg1"/>
                </a:solidFill>
              </a:rPr>
              <a:t>Fr</a:t>
            </a:r>
            <a:endParaRPr lang="sk-SK" sz="2000" b="1" dirty="0" smtClean="0">
              <a:solidFill>
                <a:schemeClr val="bg1"/>
              </a:solidFill>
            </a:endParaRPr>
          </a:p>
          <a:p>
            <a:r>
              <a:rPr lang="sk-SK" sz="2000" b="1" dirty="0" smtClean="0">
                <a:solidFill>
                  <a:schemeClr val="bg1"/>
                </a:solidFill>
              </a:rPr>
              <a:t>0,7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5" name="Šípka doľava 24"/>
          <p:cNvSpPr/>
          <p:nvPr/>
        </p:nvSpPr>
        <p:spPr>
          <a:xfrm>
            <a:off x="1643042" y="2285992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Šípka doľava 25"/>
          <p:cNvSpPr/>
          <p:nvPr/>
        </p:nvSpPr>
        <p:spPr>
          <a:xfrm>
            <a:off x="1643042" y="4071942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Šípka doľava 26"/>
          <p:cNvSpPr/>
          <p:nvPr/>
        </p:nvSpPr>
        <p:spPr>
          <a:xfrm>
            <a:off x="3214678" y="3143248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Šípka doľava 27"/>
          <p:cNvSpPr/>
          <p:nvPr/>
        </p:nvSpPr>
        <p:spPr>
          <a:xfrm>
            <a:off x="3214678" y="5143512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Šípka doľava 28"/>
          <p:cNvSpPr/>
          <p:nvPr/>
        </p:nvSpPr>
        <p:spPr>
          <a:xfrm>
            <a:off x="4786314" y="2357430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Šípka doľava 29"/>
          <p:cNvSpPr/>
          <p:nvPr/>
        </p:nvSpPr>
        <p:spPr>
          <a:xfrm>
            <a:off x="4786314" y="4286256"/>
            <a:ext cx="642942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gradFill>
            <a:gsLst>
              <a:gs pos="20000">
                <a:schemeClr val="accent5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Ako zistíme, o aký typ </a:t>
            </a:r>
            <a:r>
              <a:rPr lang="sk-SK" b="1" dirty="0" err="1" smtClean="0">
                <a:solidFill>
                  <a:srgbClr val="002060"/>
                </a:solidFill>
                <a:latin typeface="Arial Narrow" pitchFamily="34" charset="0"/>
              </a:rPr>
              <a:t>kovalentnej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 väzby v danej molekule ide?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2786082" cy="464347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sk-SK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Napríklad:</a:t>
            </a:r>
            <a:r>
              <a:rPr lang="sk-SK" dirty="0" smtClean="0">
                <a:solidFill>
                  <a:schemeClr val="accent5"/>
                </a:solidFill>
                <a:latin typeface="Arial Narrow" pitchFamily="34" charset="0"/>
              </a:rPr>
              <a:t>  </a:t>
            </a:r>
            <a:r>
              <a:rPr lang="sk-SK" sz="3200" b="1" dirty="0" smtClean="0">
                <a:solidFill>
                  <a:schemeClr val="accent5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</a:t>
            </a:r>
            <a:r>
              <a:rPr lang="sk-SK" sz="3200" b="1" baseline="-25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3200" b="1" baseline="-250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</a:t>
            </a: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X(H) = 2,1</a:t>
            </a:r>
            <a:r>
              <a:rPr lang="sk-SK" dirty="0" smtClean="0">
                <a:solidFill>
                  <a:srgbClr val="002060"/>
                </a:solidFill>
                <a:latin typeface="Arial Narrow" pitchFamily="34" charset="0"/>
              </a:rPr>
              <a:t>                      </a:t>
            </a:r>
            <a:r>
              <a:rPr lang="sk-SK" sz="32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X(H) – X(H) =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b="1" dirty="0" smtClean="0">
                <a:solidFill>
                  <a:srgbClr val="002060"/>
                </a:solidFill>
                <a:latin typeface="Arial Narrow" pitchFamily="34" charset="0"/>
              </a:rPr>
              <a:t> =2,1 – 2,1   = </a:t>
            </a:r>
            <a:r>
              <a:rPr lang="sk-SK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0</a:t>
            </a:r>
          </a:p>
        </p:txBody>
      </p:sp>
      <p:sp>
        <p:nvSpPr>
          <p:cNvPr id="5" name="Rectangle 15"/>
          <p:cNvSpPr txBox="1">
            <a:spLocks noChangeArrowheads="1"/>
          </p:cNvSpPr>
          <p:nvPr/>
        </p:nvSpPr>
        <p:spPr>
          <a:xfrm>
            <a:off x="3357554" y="2786059"/>
            <a:ext cx="5329247" cy="257176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Ak je rozdiel</a:t>
            </a:r>
            <a:r>
              <a:rPr lang="sk-SK" sz="3600" b="1" noProof="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kumimoji="0" lang="sk-SK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elektronegativít</a:t>
            </a:r>
            <a:r>
              <a:rPr lang="sk-SK" sz="3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zlúčených atómov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od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0 až do 0,4,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latin typeface="Arial Narrow" pitchFamily="34" charset="0"/>
              </a:rPr>
              <a:t> 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potom je väzba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nepolárna.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00034" y="1714488"/>
            <a:ext cx="3357586" cy="434975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Molekula  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HCl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X(H)  = 2,1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X(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Cl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) = 3,0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X(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Cl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) – X(H) =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  3,0 – 2,1    =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0,9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571868" y="1714488"/>
            <a:ext cx="5143536" cy="442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Ak je rozdiel 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elektronegativít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zlúčených atómov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väčší ako 0,4 ale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menší ako 1,7,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potom je väzba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málo polárna.</a:t>
            </a: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7" name="Obrázok 6" descr="3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428868"/>
            <a:ext cx="1343025" cy="37433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20000">
                <a:schemeClr val="accent6"/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6"/>
              </a:gs>
              <a:gs pos="100000">
                <a:schemeClr val="accent6"/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16200000" scaled="1"/>
          </a:gra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sk-SK" sz="6000" b="1" dirty="0" smtClean="0">
                <a:solidFill>
                  <a:srgbClr val="00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Iónová väzba ( silne polárna)</a:t>
            </a:r>
            <a:endParaRPr lang="sk-SK" sz="6000" b="1" dirty="0">
              <a:solidFill>
                <a:srgbClr val="00DE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>
          <a:xfrm>
            <a:off x="4000496" y="1643050"/>
            <a:ext cx="4824418" cy="35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sk-SK" sz="3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A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k je rozdiel 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elektronegativít</a:t>
            </a: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zlúčených atómov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k-SK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            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väčší ako 1,7</a:t>
            </a:r>
            <a:r>
              <a:rPr lang="sk-SK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kumimoji="0" lang="sk-SK" sz="32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428596" y="1643050"/>
            <a:ext cx="3571900" cy="4944093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k-SK" sz="3200" b="1" dirty="0" smtClean="0">
                <a:solidFill>
                  <a:schemeClr val="bg1"/>
                </a:solidFill>
                <a:latin typeface="Arial Narrow" pitchFamily="34" charset="0"/>
              </a:rPr>
              <a:t>tvoria  ju  opačne </a:t>
            </a:r>
            <a:r>
              <a:rPr lang="sk-SK" sz="3200" b="1" dirty="0">
                <a:solidFill>
                  <a:schemeClr val="bg1"/>
                </a:solidFill>
                <a:latin typeface="Arial Narrow" pitchFamily="34" charset="0"/>
              </a:rPr>
              <a:t>nabité ióny</a:t>
            </a:r>
            <a:endParaRPr lang="sk-SK" sz="3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dirty="0" smtClean="0">
                <a:solidFill>
                  <a:srgbClr val="002060"/>
                </a:solidFill>
                <a:latin typeface="Arial Narrow" pitchFamily="34" charset="0"/>
              </a:rPr>
              <a:t>Chlorid sodný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 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NaCl</a:t>
            </a:r>
            <a:r>
              <a:rPr lang="sk-SK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X(Na) = 0,9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X(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Cl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)  = 3,0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  X(</a:t>
            </a: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Cl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) – X(Na)=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</a:rPr>
              <a:t>=   3,0 – 0,9     = 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2,1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Obrázok 9" descr="0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714884"/>
            <a:ext cx="1571604" cy="1872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ív Office">
  <a:themeElements>
    <a:clrScheme name="Vlastná 41">
      <a:dk1>
        <a:srgbClr val="FFFFFF"/>
      </a:dk1>
      <a:lt1>
        <a:srgbClr val="000000"/>
      </a:lt1>
      <a:dk2>
        <a:srgbClr val="C4BD97"/>
      </a:dk2>
      <a:lt2>
        <a:srgbClr val="494429"/>
      </a:lt2>
      <a:accent1>
        <a:srgbClr val="938953"/>
      </a:accent1>
      <a:accent2>
        <a:srgbClr val="C0504D"/>
      </a:accent2>
      <a:accent3>
        <a:srgbClr val="FFC000"/>
      </a:accent3>
      <a:accent4>
        <a:srgbClr val="00B0F0"/>
      </a:accent4>
      <a:accent5>
        <a:srgbClr val="FE19FF"/>
      </a:accent5>
      <a:accent6>
        <a:srgbClr val="00FF00"/>
      </a:accent6>
      <a:hlink>
        <a:srgbClr val="002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367</Words>
  <Application>Microsoft Office PowerPoint</Application>
  <PresentationFormat>Prezentácia na obrazovke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CHEMICKÁ väzba</vt:lpstr>
      <vt:lpstr>Kovalentná väzba</vt:lpstr>
      <vt:lpstr>Môže byť nepolárna - ak väzbové elektróny patria obidvom zlúčeným atómom rovnako.</vt:lpstr>
      <vt:lpstr>Alebo polárna - ak väzbové elektróny nepatria obidvom atómom rovnako.</vt:lpstr>
      <vt:lpstr>Elektronegativita</vt:lpstr>
      <vt:lpstr> Elektronegativita niektorých prvkov: </vt:lpstr>
      <vt:lpstr>Ako zistíme, o aký typ kovalentnej väzby v danej molekule ide?</vt:lpstr>
      <vt:lpstr>Snímka 8</vt:lpstr>
      <vt:lpstr>Iónová väzba ( silne polárna)</vt:lpstr>
      <vt:lpstr>Vyznač správny typ väzby 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Mariana Pavelčáková</dc:creator>
  <cp:keywords>Mgr.Mariana Pavelčáková</cp:keywords>
  <cp:lastModifiedBy>Nadka</cp:lastModifiedBy>
  <cp:revision>58</cp:revision>
  <dcterms:created xsi:type="dcterms:W3CDTF">2009-12-06T06:46:43Z</dcterms:created>
  <dcterms:modified xsi:type="dcterms:W3CDTF">2015-11-10T19:11:21Z</dcterms:modified>
</cp:coreProperties>
</file>