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78" r:id="rId5"/>
    <p:sldId id="276" r:id="rId6"/>
    <p:sldId id="280" r:id="rId7"/>
    <p:sldId id="279" r:id="rId8"/>
    <p:sldId id="265" r:id="rId9"/>
    <p:sldId id="267" r:id="rId10"/>
    <p:sldId id="266" r:id="rId11"/>
    <p:sldId id="261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500000"/>
    <a:srgbClr val="B4B000"/>
    <a:srgbClr val="CCCC00"/>
    <a:srgbClr val="FFFFFF"/>
    <a:srgbClr val="00FF00"/>
    <a:srgbClr val="66FF33"/>
    <a:srgbClr val="FFD1FF"/>
    <a:srgbClr val="00FFFF"/>
    <a:srgbClr val="FFFF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B22-00DA-4F44-ADB1-65178C77B97A}" type="datetimeFigureOut">
              <a:rPr lang="sk-SK" smtClean="0"/>
              <a:pPr/>
              <a:t>31. 8. 2011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EED1-6512-4A1B-990B-DD57E6262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B22-00DA-4F44-ADB1-65178C77B97A}" type="datetimeFigureOut">
              <a:rPr lang="sk-SK" smtClean="0"/>
              <a:pPr/>
              <a:t>31. 8. 2011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EED1-6512-4A1B-990B-DD57E6262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B22-00DA-4F44-ADB1-65178C77B97A}" type="datetimeFigureOut">
              <a:rPr lang="sk-SK" smtClean="0"/>
              <a:pPr/>
              <a:t>31. 8. 2011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EED1-6512-4A1B-990B-DD57E6262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B22-00DA-4F44-ADB1-65178C77B97A}" type="datetimeFigureOut">
              <a:rPr lang="sk-SK" smtClean="0"/>
              <a:pPr/>
              <a:t>31. 8. 2011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EED1-6512-4A1B-990B-DD57E6262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B22-00DA-4F44-ADB1-65178C77B97A}" type="datetimeFigureOut">
              <a:rPr lang="sk-SK" smtClean="0"/>
              <a:pPr/>
              <a:t>31. 8. 2011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EED1-6512-4A1B-990B-DD57E6262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B22-00DA-4F44-ADB1-65178C77B97A}" type="datetimeFigureOut">
              <a:rPr lang="sk-SK" smtClean="0"/>
              <a:pPr/>
              <a:t>31. 8. 2011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EED1-6512-4A1B-990B-DD57E6262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B22-00DA-4F44-ADB1-65178C77B97A}" type="datetimeFigureOut">
              <a:rPr lang="sk-SK" smtClean="0"/>
              <a:pPr/>
              <a:t>31. 8. 2011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EED1-6512-4A1B-990B-DD57E6262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B22-00DA-4F44-ADB1-65178C77B97A}" type="datetimeFigureOut">
              <a:rPr lang="sk-SK" smtClean="0"/>
              <a:pPr/>
              <a:t>31. 8. 2011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EED1-6512-4A1B-990B-DD57E6262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B22-00DA-4F44-ADB1-65178C77B97A}" type="datetimeFigureOut">
              <a:rPr lang="sk-SK" smtClean="0"/>
              <a:pPr/>
              <a:t>31. 8. 2011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EED1-6512-4A1B-990B-DD57E6262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B22-00DA-4F44-ADB1-65178C77B97A}" type="datetimeFigureOut">
              <a:rPr lang="sk-SK" smtClean="0"/>
              <a:pPr/>
              <a:t>31. 8. 2011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EED1-6512-4A1B-990B-DD57E6262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CB22-00DA-4F44-ADB1-65178C77B97A}" type="datetimeFigureOut">
              <a:rPr lang="sk-SK" smtClean="0"/>
              <a:pPr/>
              <a:t>31. 8. 2011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9EED1-6512-4A1B-990B-DD57E6262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CB22-00DA-4F44-ADB1-65178C77B97A}" type="datetimeFigureOut">
              <a:rPr lang="sk-SK" smtClean="0"/>
              <a:pPr/>
              <a:t>31. 8. 2011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EED1-6512-4A1B-990B-DD57E6262D7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vobenes.cz/ivobenes_osobne/Albert%20Einstein.jpg" TargetMode="External"/><Relationship Id="rId13" Type="http://schemas.openxmlformats.org/officeDocument/2006/relationships/hyperlink" Target="http://www.sport7.sk/userfiles/Argentina-Soccer-Team(2).jpg" TargetMode="External"/><Relationship Id="rId18" Type="http://schemas.openxmlformats.org/officeDocument/2006/relationships/hyperlink" Target="http://www.kepka.cz/zajimavosti/planety/neptun.jpg" TargetMode="External"/><Relationship Id="rId3" Type="http://schemas.openxmlformats.org/officeDocument/2006/relationships/hyperlink" Target="http://upload.wikimedia.org/wikipedia/commons/thub/8/84/IodoAtomico.JPG/150px-IodoAtomico.JPG" TargetMode="External"/><Relationship Id="rId7" Type="http://schemas.openxmlformats.org/officeDocument/2006/relationships/hyperlink" Target="http://www.infoplease.com/images/curie.gif" TargetMode="External"/><Relationship Id="rId12" Type="http://schemas.openxmlformats.org/officeDocument/2006/relationships/hyperlink" Target="http://www.esotravel.cz/files/amerika/argentina/argentina1.jpg" TargetMode="External"/><Relationship Id="rId17" Type="http://schemas.openxmlformats.org/officeDocument/2006/relationships/hyperlink" Target="http://sk.wikipedia.org/wiki/S%C3%BAbor:Uranus.jpg" TargetMode="External"/><Relationship Id="rId2" Type="http://schemas.openxmlformats.org/officeDocument/2006/relationships/image" Target="../media/image8.png"/><Relationship Id="rId16" Type="http://schemas.openxmlformats.org/officeDocument/2006/relationships/hyperlink" Target="http://svetpohladnic.sk/pohladnice/obrazky/mesiac-svg000.jpg" TargetMode="External"/><Relationship Id="rId20" Type="http://schemas.openxmlformats.org/officeDocument/2006/relationships/hyperlink" Target="http://krutyhadry.chabou.de/images/articles/342f31709c63d2fb99c8eb3d0143716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rtalplanetasedna.com.ar/archivos_varios3/nobel.jpg" TargetMode="External"/><Relationship Id="rId11" Type="http://schemas.openxmlformats.org/officeDocument/2006/relationships/hyperlink" Target="http://www.skrz.sk/image/1/orig/2157.jpeg" TargetMode="External"/><Relationship Id="rId5" Type="http://schemas.openxmlformats.org/officeDocument/2006/relationships/hyperlink" Target="http://www.oskole.sk/userfiles/image/ch%C3%A9mia/halogeny/image001.jpg" TargetMode="External"/><Relationship Id="rId15" Type="http://schemas.openxmlformats.org/officeDocument/2006/relationships/hyperlink" Target="http://www.kedykam.sk/img/CA/slnko3.jpg" TargetMode="External"/><Relationship Id="rId10" Type="http://schemas.openxmlformats.org/officeDocument/2006/relationships/hyperlink" Target="http://dovolenka-2010.sk-online.sk/images/francuzsko.jpg" TargetMode="External"/><Relationship Id="rId19" Type="http://schemas.openxmlformats.org/officeDocument/2006/relationships/hyperlink" Target="http://sk.wikipedia.org/wiki/Fosfor" TargetMode="External"/><Relationship Id="rId4" Type="http://schemas.openxmlformats.org/officeDocument/2006/relationships/hyperlink" Target="http://upload.wikimedia.org/wikipedia/commons/3/30/Li,3.jpg" TargetMode="External"/><Relationship Id="rId9" Type="http://schemas.openxmlformats.org/officeDocument/2006/relationships/hyperlink" Target="http://www.physicsmasterclasses.org/exercises/keyhole/sk/theory/Mendeleev.gif" TargetMode="External"/><Relationship Id="rId14" Type="http://schemas.openxmlformats.org/officeDocument/2006/relationships/hyperlink" Target="http://europa.eu/abc/european_countries/images/flags/poland_map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6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4071942"/>
            <a:ext cx="7772400" cy="1857388"/>
          </a:xfrm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anchor="ctr" anchorCtr="1">
            <a:normAutofit fontScale="90000"/>
            <a:sp3d extrusionH="57150">
              <a:bevelT w="38100" h="38100"/>
            </a:sp3d>
          </a:bodyPr>
          <a:lstStyle/>
          <a:p>
            <a:r>
              <a:rPr lang="sk-SK" sz="6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sk-SK" sz="67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Chemické prvky, </a:t>
            </a:r>
            <a:br>
              <a:rPr lang="sk-SK" sz="67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</a:br>
            <a:r>
              <a:rPr lang="sk-SK" sz="67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ich názvy a značky</a:t>
            </a:r>
            <a:endParaRPr lang="sk-SK" sz="6000" dirty="0">
              <a:solidFill>
                <a:srgbClr val="FF00FF"/>
              </a:solidFill>
              <a:latin typeface="Impact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7215206" y="0"/>
            <a:ext cx="1785944" cy="3262322"/>
            <a:chOff x="4286250" y="2000240"/>
            <a:chExt cx="1785944" cy="3262322"/>
          </a:xfrm>
        </p:grpSpPr>
        <p:grpSp>
          <p:nvGrpSpPr>
            <p:cNvPr id="14" name="Skupina 9"/>
            <p:cNvGrpSpPr/>
            <p:nvPr/>
          </p:nvGrpSpPr>
          <p:grpSpPr>
            <a:xfrm>
              <a:off x="4286250" y="2357430"/>
              <a:ext cx="1643068" cy="2619380"/>
              <a:chOff x="4286250" y="2357430"/>
              <a:chExt cx="1643068" cy="2619380"/>
            </a:xfrm>
          </p:grpSpPr>
          <p:pic>
            <p:nvPicPr>
              <p:cNvPr id="19" name="Obrázok 18" descr="18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286250" y="2476500"/>
                <a:ext cx="571500" cy="1905000"/>
              </a:xfrm>
              <a:prstGeom prst="rect">
                <a:avLst/>
              </a:prstGeom>
            </p:spPr>
          </p:pic>
          <p:pic>
            <p:nvPicPr>
              <p:cNvPr id="20" name="Obrázok 19" descr="18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929190" y="2786058"/>
                <a:ext cx="571500" cy="1905000"/>
              </a:xfrm>
              <a:prstGeom prst="rect">
                <a:avLst/>
              </a:prstGeom>
            </p:spPr>
          </p:pic>
          <p:pic>
            <p:nvPicPr>
              <p:cNvPr id="21" name="Obrázok 20" descr="18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572000" y="3071810"/>
                <a:ext cx="571500" cy="1905000"/>
              </a:xfrm>
              <a:prstGeom prst="rect">
                <a:avLst/>
              </a:prstGeom>
            </p:spPr>
          </p:pic>
          <p:pic>
            <p:nvPicPr>
              <p:cNvPr id="22" name="Obrázok 21" descr="18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357818" y="2357430"/>
                <a:ext cx="571500" cy="1905000"/>
              </a:xfrm>
              <a:prstGeom prst="rect">
                <a:avLst/>
              </a:prstGeom>
            </p:spPr>
          </p:pic>
        </p:grpSp>
        <p:pic>
          <p:nvPicPr>
            <p:cNvPr id="15" name="Obrázok 14" descr="18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9190" y="2000240"/>
              <a:ext cx="571500" cy="1905000"/>
            </a:xfrm>
            <a:prstGeom prst="rect">
              <a:avLst/>
            </a:prstGeom>
          </p:spPr>
        </p:pic>
        <p:pic>
          <p:nvPicPr>
            <p:cNvPr id="16" name="Obrázok 15" descr="18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0694" y="2714620"/>
              <a:ext cx="571500" cy="1905000"/>
            </a:xfrm>
            <a:prstGeom prst="rect">
              <a:avLst/>
            </a:prstGeom>
          </p:spPr>
        </p:pic>
        <p:pic>
          <p:nvPicPr>
            <p:cNvPr id="17" name="Obrázok 16" descr="18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3438" y="2500306"/>
              <a:ext cx="571500" cy="1905000"/>
            </a:xfrm>
            <a:prstGeom prst="rect">
              <a:avLst/>
            </a:prstGeom>
          </p:spPr>
        </p:pic>
        <p:pic>
          <p:nvPicPr>
            <p:cNvPr id="18" name="Obrázok 17" descr="18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4942" y="3357562"/>
              <a:ext cx="571500" cy="1905000"/>
            </a:xfrm>
            <a:prstGeom prst="rect">
              <a:avLst/>
            </a:prstGeom>
          </p:spPr>
        </p:pic>
      </p:grpSp>
      <p:pic>
        <p:nvPicPr>
          <p:cNvPr id="23" name="Obrázok 22" descr="1223717416Sf3s7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1198" y="2571744"/>
            <a:ext cx="2052802" cy="1984376"/>
          </a:xfrm>
          <a:prstGeom prst="rect">
            <a:avLst/>
          </a:prstGeom>
        </p:spPr>
      </p:pic>
      <p:pic>
        <p:nvPicPr>
          <p:cNvPr id="24" name="Obrázok 23" descr="curi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571479"/>
            <a:ext cx="2259083" cy="2736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grpSp>
        <p:nvGrpSpPr>
          <p:cNvPr id="28" name="Skupina 27"/>
          <p:cNvGrpSpPr/>
          <p:nvPr/>
        </p:nvGrpSpPr>
        <p:grpSpPr>
          <a:xfrm>
            <a:off x="142844" y="1785926"/>
            <a:ext cx="2721853" cy="2047882"/>
            <a:chOff x="357158" y="642918"/>
            <a:chExt cx="2721853" cy="2047882"/>
          </a:xfrm>
        </p:grpSpPr>
        <p:pic>
          <p:nvPicPr>
            <p:cNvPr id="9" name="Obrázok 8" descr="16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596" y="1142984"/>
              <a:ext cx="1147769" cy="1047750"/>
            </a:xfrm>
            <a:prstGeom prst="rect">
              <a:avLst/>
            </a:prstGeom>
          </p:spPr>
        </p:pic>
        <p:pic>
          <p:nvPicPr>
            <p:cNvPr id="10" name="Obrázok 9" descr="16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1643050"/>
              <a:ext cx="1147769" cy="1047750"/>
            </a:xfrm>
            <a:prstGeom prst="rect">
              <a:avLst/>
            </a:prstGeom>
          </p:spPr>
        </p:pic>
        <p:pic>
          <p:nvPicPr>
            <p:cNvPr id="11" name="Obrázok 10" descr="16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1604" y="1071546"/>
              <a:ext cx="1147769" cy="1047750"/>
            </a:xfrm>
            <a:prstGeom prst="rect">
              <a:avLst/>
            </a:prstGeom>
          </p:spPr>
        </p:pic>
        <p:pic>
          <p:nvPicPr>
            <p:cNvPr id="26" name="Obrázok 25" descr="listie_zlt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71604" y="1500174"/>
              <a:ext cx="1507407" cy="1120506"/>
            </a:xfrm>
            <a:prstGeom prst="rect">
              <a:avLst/>
            </a:prstGeom>
          </p:spPr>
        </p:pic>
        <p:pic>
          <p:nvPicPr>
            <p:cNvPr id="27" name="Obrázok 26" descr="listie_zlt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7158" y="642918"/>
              <a:ext cx="1507407" cy="1120506"/>
            </a:xfrm>
            <a:prstGeom prst="rect">
              <a:avLst/>
            </a:prstGeom>
          </p:spPr>
        </p:pic>
      </p:grpSp>
      <p:pic>
        <p:nvPicPr>
          <p:cNvPr id="25" name="Obrázok 24" descr="2157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6314" y="571480"/>
            <a:ext cx="1868940" cy="27360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3d extrusionH="57150">
              <a:bevelT w="38100" h="38100"/>
            </a:sp3d>
          </a:bodyPr>
          <a:lstStyle/>
          <a:p>
            <a:pPr algn="l"/>
            <a:r>
              <a:rPr lang="sk-SK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  Zdroje: </a:t>
            </a:r>
            <a:endParaRPr lang="sk-SK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000660"/>
          </a:xfrm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sk-SK" sz="1600" b="1" dirty="0" err="1" smtClean="0">
                <a:latin typeface="Arial Narrow" pitchFamily="34" charset="0"/>
              </a:rPr>
              <a:t>E.Adamkovič,J.Šimeková,Chémia</a:t>
            </a:r>
            <a:r>
              <a:rPr lang="sk-SK" sz="1600" b="1" dirty="0" smtClean="0">
                <a:latin typeface="Arial Narrow" pitchFamily="34" charset="0"/>
              </a:rPr>
              <a:t> 8</a:t>
            </a:r>
            <a:endParaRPr lang="sk-SK" sz="1600" b="1" dirty="0" smtClean="0">
              <a:latin typeface="Arial Narrow" pitchFamily="34" charset="0"/>
              <a:hlinkClick r:id="rId3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3"/>
              </a:rPr>
              <a:t>http://upload.wikimedia.org/wikipedia/commons/thub/8/84/IodoAtomico.JPG/150px-IodoAtomico.JPG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4"/>
              </a:rPr>
              <a:t>http://upload.wikimedia.org/wikipedia/commons/3/30/Li%2C3.jpg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5"/>
              </a:rPr>
              <a:t>http://www.oskole.sk/userfiles/image/ch%C3%A9mia/halogeny/image001.jpg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6"/>
              </a:rPr>
              <a:t>http://www.portalplanetasedna.com.ar/archivos_varios3/nobel.jpg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7"/>
              </a:rPr>
              <a:t>http://www.infoplease.com/images/curie.gif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8"/>
              </a:rPr>
              <a:t>http://www.ivobenes.cz/ivobenes_osobne/Albert%20Einstein.jpg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9"/>
              </a:rPr>
              <a:t>http://www.physicsmasterclasses.org/exercises/keyhole/sk/theory/Mendeleev.gif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10"/>
              </a:rPr>
              <a:t>http://dovolenka-2010.sk-online.sk/images/francuzsko.jpg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11"/>
              </a:rPr>
              <a:t>http://www.skrz.sk/image/1/orig/2157.jpeg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12"/>
              </a:rPr>
              <a:t>http://www.esotravel.cz/files/amerika/argentina/argentina1.jpg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13"/>
              </a:rPr>
              <a:t>http://www.sport7.sk/userfiles/Argentina-Soccer-Team%282%29.jpg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14"/>
              </a:rPr>
              <a:t>http://europa.eu/abc/european_countries/images/flags/poland_map.gif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15"/>
              </a:rPr>
              <a:t>http://www.kedykam.sk/img//CA/slnko3.jpg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16"/>
              </a:rPr>
              <a:t>http://svetpohladnic.sk/pohladnice/obrazky/mesiac-svg000.jpg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17"/>
              </a:rPr>
              <a:t>http://sk.wikipedia.org/wiki/S%C3%BAbor:Uranus.jpg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18"/>
              </a:rPr>
              <a:t>http://www.kepka.cz/zajimavosti/planety/neptun.jpg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19"/>
              </a:rPr>
              <a:t>http://sk.wikipedia.org/wiki/Fosfor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1600" b="1" dirty="0" smtClean="0">
                <a:latin typeface="Arial Narrow" pitchFamily="34" charset="0"/>
                <a:hlinkClick r:id="rId20"/>
              </a:rPr>
              <a:t>http://krutyhadry.chabou.de/images/articles/342f31709c63d2fb99c8eb3d01437164.jpg</a:t>
            </a: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16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18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18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18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18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20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20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20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20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20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20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28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2800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sz="2800" b="1" dirty="0" smtClean="0">
              <a:latin typeface="Arial Narrow" pitchFamily="34" charset="0"/>
            </a:endParaRPr>
          </a:p>
          <a:p>
            <a:pPr>
              <a:buNone/>
            </a:pPr>
            <a:endParaRPr lang="sk-SK" sz="2800" b="1" dirty="0" smtClean="0">
              <a:latin typeface="Arial Narrow" pitchFamily="34" charset="0"/>
            </a:endParaRPr>
          </a:p>
          <a:p>
            <a:pPr>
              <a:buNone/>
            </a:pPr>
            <a:endParaRPr lang="sk-SK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3d extrusionH="57150">
              <a:bevelT w="38100" h="38100"/>
            </a:sp3d>
          </a:bodyPr>
          <a:lstStyle/>
          <a:p>
            <a:r>
              <a:rPr lang="sk-SK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Ďakujem za pozornosť!</a:t>
            </a:r>
            <a:endParaRPr lang="sk-SK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>
              <a:buFont typeface="Wingdings" pitchFamily="2" charset="2"/>
              <a:buChar char="§"/>
            </a:pPr>
            <a:endParaRPr lang="sk-SK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§"/>
            </a:pPr>
            <a:endParaRPr lang="sk-SK" sz="2800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   </a:t>
            </a:r>
          </a:p>
          <a:p>
            <a:pPr>
              <a:buNone/>
            </a:pPr>
            <a:endParaRPr lang="sk-SK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  <a:p>
            <a:pPr>
              <a:buNone/>
            </a:pPr>
            <a:endParaRPr lang="sk-SK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  <a:p>
            <a:pPr>
              <a:buNone/>
            </a:pPr>
            <a:endParaRPr lang="sk-SK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  <a:p>
            <a:pPr>
              <a:buNone/>
            </a:pPr>
            <a:r>
              <a:rPr lang="sk-SK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  Mgr. Mariana </a:t>
            </a:r>
            <a:r>
              <a:rPr lang="sk-SK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Pavelčáková</a:t>
            </a:r>
            <a:endParaRPr lang="sk-SK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  ©2010</a:t>
            </a:r>
          </a:p>
          <a:p>
            <a:pPr>
              <a:buFont typeface="Wingdings" pitchFamily="2" charset="2"/>
              <a:buChar char="§"/>
            </a:pPr>
            <a:endParaRPr lang="sk-SK" sz="2800" dirty="0" smtClean="0">
              <a:latin typeface="Arial Narrow" pitchFamily="34" charset="0"/>
            </a:endParaRPr>
          </a:p>
          <a:p>
            <a:pPr>
              <a:buNone/>
            </a:pPr>
            <a:endParaRPr lang="sk-SK" sz="2800" dirty="0" smtClean="0">
              <a:latin typeface="Arial Narrow" pitchFamily="34" charset="0"/>
            </a:endParaRPr>
          </a:p>
        </p:txBody>
      </p:sp>
      <p:pic>
        <p:nvPicPr>
          <p:cNvPr id="5" name="Obrázok 4" descr="1223717416Sf3s7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3888" y="4373558"/>
            <a:ext cx="2570112" cy="2484442"/>
          </a:xfrm>
          <a:prstGeom prst="rect">
            <a:avLst/>
          </a:prstGeom>
        </p:spPr>
      </p:pic>
      <p:pic>
        <p:nvPicPr>
          <p:cNvPr id="8" name="Obrázok 7" descr="daz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85926"/>
            <a:ext cx="5076825" cy="342900"/>
          </a:xfrm>
          <a:prstGeom prst="rect">
            <a:avLst/>
          </a:prstGeom>
        </p:spPr>
      </p:pic>
      <p:pic>
        <p:nvPicPr>
          <p:cNvPr id="9" name="Obrázok 8" descr="daz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1785926"/>
            <a:ext cx="5076825" cy="342900"/>
          </a:xfrm>
          <a:prstGeom prst="rect">
            <a:avLst/>
          </a:prstGeom>
        </p:spPr>
      </p:pic>
      <p:pic>
        <p:nvPicPr>
          <p:cNvPr id="10" name="Obrázok 9" descr="oslav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1142984"/>
            <a:ext cx="1047750" cy="5191125"/>
          </a:xfrm>
          <a:prstGeom prst="rect">
            <a:avLst/>
          </a:prstGeom>
        </p:spPr>
      </p:pic>
      <p:pic>
        <p:nvPicPr>
          <p:cNvPr id="11" name="Obrázok 10" descr="oslav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071678"/>
            <a:ext cx="1047750" cy="5191125"/>
          </a:xfrm>
          <a:prstGeom prst="rect">
            <a:avLst/>
          </a:prstGeom>
        </p:spPr>
      </p:pic>
      <p:pic>
        <p:nvPicPr>
          <p:cNvPr id="12" name="Obrázok 11" descr="oslav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785794"/>
            <a:ext cx="1047750" cy="5191125"/>
          </a:xfrm>
          <a:prstGeom prst="rect">
            <a:avLst/>
          </a:prstGeom>
        </p:spPr>
      </p:pic>
      <p:pic>
        <p:nvPicPr>
          <p:cNvPr id="7" name="Obrázok 6" descr="oslav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785794"/>
            <a:ext cx="1047750" cy="5191125"/>
          </a:xfrm>
          <a:prstGeom prst="rect">
            <a:avLst/>
          </a:prstGeom>
        </p:spPr>
      </p:pic>
      <p:pic>
        <p:nvPicPr>
          <p:cNvPr id="13" name="Obrázok 12" descr="12065769741643528104LX_Black_Umbrella.svg.med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414967">
            <a:off x="3894958" y="2028568"/>
            <a:ext cx="1584785" cy="1922107"/>
          </a:xfrm>
          <a:prstGeom prst="rect">
            <a:avLst/>
          </a:prstGeom>
        </p:spPr>
      </p:pic>
      <p:pic>
        <p:nvPicPr>
          <p:cNvPr id="14" name="Obrázok 13" descr="myspace-candybardolls6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2643182"/>
            <a:ext cx="1366843" cy="329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sk-SK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Chemický prvok</a:t>
            </a:r>
            <a:endParaRPr lang="sk-SK" sz="60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>
              <a:buBlip>
                <a:blip r:embed="rId2"/>
              </a:buBlip>
            </a:pPr>
            <a:endParaRPr lang="sk-SK" b="1" dirty="0" smtClean="0">
              <a:latin typeface="Arial Narrow" pitchFamily="34" charset="0"/>
            </a:endParaRPr>
          </a:p>
          <a:p>
            <a:pPr>
              <a:buNone/>
            </a:pPr>
            <a:endParaRPr lang="sk-SK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b="1" dirty="0" smtClean="0">
                <a:latin typeface="Arial Narrow" pitchFamily="34" charset="0"/>
              </a:rPr>
              <a:t>          </a:t>
            </a:r>
            <a:endParaRPr lang="sk-SK" b="1" dirty="0">
              <a:solidFill>
                <a:srgbClr val="500000"/>
              </a:solidFill>
              <a:latin typeface="Arial Narrow" pitchFamily="34" charset="0"/>
            </a:endParaRPr>
          </a:p>
        </p:txBody>
      </p:sp>
      <p:pic>
        <p:nvPicPr>
          <p:cNvPr id="6" name="Obrázok 5" descr="listie_zl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500702"/>
            <a:ext cx="1507407" cy="1120506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642910" y="1785926"/>
            <a:ext cx="76438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sk-SK" sz="3200" b="1" dirty="0" smtClean="0">
              <a:latin typeface="Arial Narrow" pitchFamily="34" charset="0"/>
            </a:endParaRPr>
          </a:p>
          <a:p>
            <a:pPr>
              <a:buBlip>
                <a:blip r:embed="rId4"/>
              </a:buBlip>
              <a:defRPr/>
            </a:pPr>
            <a:r>
              <a:rPr lang="sk-SK" sz="3200" b="1" dirty="0" smtClean="0">
                <a:latin typeface="Arial Narrow" pitchFamily="34" charset="0"/>
              </a:rPr>
              <a:t>Prvok je chemická látka zložená z atómov,</a:t>
            </a:r>
          </a:p>
          <a:p>
            <a:pPr>
              <a:defRPr/>
            </a:pPr>
            <a:r>
              <a:rPr lang="sk-SK" sz="3200" b="1" dirty="0" smtClean="0">
                <a:latin typeface="Arial Narrow" pitchFamily="34" charset="0"/>
              </a:rPr>
              <a:t>       ktoré majú rovnaké protónové číslo.</a:t>
            </a:r>
          </a:p>
          <a:p>
            <a:pPr>
              <a:defRPr/>
            </a:pPr>
            <a:endParaRPr lang="sk-SK" sz="3200" b="1" dirty="0" smtClean="0">
              <a:latin typeface="Arial Narrow" pitchFamily="34" charset="0"/>
            </a:endParaRPr>
          </a:p>
          <a:p>
            <a:pPr>
              <a:buBlip>
                <a:blip r:embed="rId4"/>
              </a:buBlip>
              <a:defRPr/>
            </a:pPr>
            <a:r>
              <a:rPr lang="sk-SK" sz="3200" b="1" dirty="0" smtClean="0">
                <a:latin typeface="Arial Narrow" pitchFamily="34" charset="0"/>
              </a:rPr>
              <a:t>Protónové číslo Z vyjadruje počet</a:t>
            </a:r>
          </a:p>
          <a:p>
            <a:pPr>
              <a:defRPr/>
            </a:pPr>
            <a:r>
              <a:rPr lang="sk-SK" sz="3200" b="1" dirty="0" smtClean="0">
                <a:latin typeface="Arial Narrow" pitchFamily="34" charset="0"/>
              </a:rPr>
              <a:t>       protónov  v jadre atómu (počet elektrónov</a:t>
            </a:r>
          </a:p>
          <a:p>
            <a:pPr>
              <a:defRPr/>
            </a:pPr>
            <a:r>
              <a:rPr lang="sk-SK" sz="3200" b="1" dirty="0" smtClean="0">
                <a:latin typeface="Arial Narrow" pitchFamily="34" charset="0"/>
              </a:rPr>
              <a:t>       v obale).</a:t>
            </a:r>
          </a:p>
          <a:p>
            <a:endParaRPr lang="sk-SK" dirty="0"/>
          </a:p>
        </p:txBody>
      </p:sp>
      <p:pic>
        <p:nvPicPr>
          <p:cNvPr id="23" name="Obrázok 22" descr="7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5572140"/>
            <a:ext cx="8512986" cy="523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sk-SK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Chemický prvok</a:t>
            </a:r>
            <a:endParaRPr lang="sk-SK" sz="60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>
              <a:buNone/>
              <a:defRPr/>
            </a:pPr>
            <a:endParaRPr lang="sk-SK" b="1" dirty="0" smtClean="0"/>
          </a:p>
          <a:p>
            <a:pPr>
              <a:buNone/>
              <a:defRPr/>
            </a:pPr>
            <a:r>
              <a:rPr lang="sk-SK" b="1" dirty="0" smtClean="0"/>
              <a:t>        </a:t>
            </a:r>
            <a:r>
              <a:rPr lang="sk-SK" sz="3600" b="1" dirty="0" smtClean="0">
                <a:solidFill>
                  <a:srgbClr val="FF00FF"/>
                </a:solidFill>
                <a:latin typeface="Impact" pitchFamily="34" charset="0"/>
              </a:rPr>
              <a:t>Každý prvok má:</a:t>
            </a:r>
            <a:endParaRPr lang="sk-SK" b="1" dirty="0" smtClean="0">
              <a:solidFill>
                <a:srgbClr val="FF00FF"/>
              </a:solidFill>
              <a:latin typeface="Impact" pitchFamily="34" charset="0"/>
            </a:endParaRPr>
          </a:p>
          <a:p>
            <a:pPr>
              <a:buBlip>
                <a:blip r:embed="rId2"/>
              </a:buBlip>
              <a:defRPr/>
            </a:pPr>
            <a:r>
              <a:rPr lang="sk-SK" b="1" dirty="0" smtClean="0"/>
              <a:t> slovenský názov</a:t>
            </a:r>
          </a:p>
          <a:p>
            <a:pPr>
              <a:buBlip>
                <a:blip r:embed="rId2"/>
              </a:buBlip>
              <a:defRPr/>
            </a:pPr>
            <a:r>
              <a:rPr lang="sk-SK" b="1" dirty="0" smtClean="0"/>
              <a:t> latinský názov</a:t>
            </a:r>
          </a:p>
          <a:p>
            <a:pPr>
              <a:buBlip>
                <a:blip r:embed="rId2"/>
              </a:buBlip>
              <a:defRPr/>
            </a:pPr>
            <a:r>
              <a:rPr lang="sk-SK" b="1" dirty="0" smtClean="0"/>
              <a:t> značku</a:t>
            </a:r>
          </a:p>
          <a:p>
            <a:pPr>
              <a:buBlip>
                <a:blip r:embed="rId2"/>
              </a:buBlip>
              <a:defRPr/>
            </a:pPr>
            <a:r>
              <a:rPr lang="sk-SK" b="1" dirty="0" smtClean="0"/>
              <a:t> protónové číslo</a:t>
            </a:r>
          </a:p>
        </p:txBody>
      </p:sp>
      <p:pic>
        <p:nvPicPr>
          <p:cNvPr id="6" name="Obrázok 5" descr="listie_zl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500702"/>
            <a:ext cx="1507407" cy="1120506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4500562" y="2000240"/>
            <a:ext cx="37862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800" baseline="-25000" dirty="0" smtClean="0">
                <a:latin typeface="Bernard MT Condensed" pitchFamily="18" charset="0"/>
              </a:rPr>
              <a:t> </a:t>
            </a:r>
            <a:r>
              <a:rPr lang="sk-SK" sz="13800" dirty="0" smtClean="0">
                <a:latin typeface="Bernard MT Condensed" pitchFamily="18" charset="0"/>
              </a:rPr>
              <a:t>  H</a:t>
            </a:r>
          </a:p>
          <a:p>
            <a:pPr algn="ctr"/>
            <a:r>
              <a:rPr lang="sk-SK" sz="4800" dirty="0" smtClean="0">
                <a:latin typeface="Impact" pitchFamily="34" charset="0"/>
              </a:rPr>
              <a:t>Vodík</a:t>
            </a:r>
          </a:p>
          <a:p>
            <a:pPr algn="ctr"/>
            <a:r>
              <a:rPr lang="sk-SK" sz="4800" dirty="0" err="1" smtClean="0">
                <a:latin typeface="Impact" pitchFamily="34" charset="0"/>
              </a:rPr>
              <a:t>Hydrogenium</a:t>
            </a:r>
            <a:r>
              <a:rPr lang="sk-SK" sz="4800" dirty="0" smtClean="0">
                <a:latin typeface="Impact" pitchFamily="34" charset="0"/>
              </a:rPr>
              <a:t> </a:t>
            </a:r>
            <a:endParaRPr lang="sk-SK" sz="4400" dirty="0">
              <a:latin typeface="Impact" pitchFamily="34" charset="0"/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214942" y="3214686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b="1" dirty="0" smtClean="0">
                <a:latin typeface="Impact" pitchFamily="34" charset="0"/>
              </a:rPr>
              <a:t>1</a:t>
            </a:r>
            <a:endParaRPr lang="sk-SK" sz="6000" b="1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sk-SK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Značky </a:t>
            </a:r>
            <a:r>
              <a:rPr lang="sk-SK" sz="60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prkov</a:t>
            </a:r>
            <a:endParaRPr lang="sk-SK" sz="60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>
              <a:buBlip>
                <a:blip r:embed="rId2"/>
              </a:buBlip>
            </a:pP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sz="2800" dirty="0" smtClean="0">
                <a:latin typeface="Arial Narrow" pitchFamily="34" charset="0"/>
              </a:rPr>
              <a:t>sú odvodené od latinských názvov</a:t>
            </a:r>
          </a:p>
          <a:p>
            <a:pPr>
              <a:buNone/>
            </a:pPr>
            <a:r>
              <a:rPr lang="sk-SK" sz="3600" dirty="0" smtClean="0">
                <a:latin typeface="Impact" pitchFamily="34" charset="0"/>
              </a:rPr>
              <a:t>        </a:t>
            </a:r>
            <a:r>
              <a:rPr lang="sk-SK" sz="36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Značky môžu byť zložené :</a:t>
            </a:r>
          </a:p>
          <a:p>
            <a:pPr>
              <a:buBlip>
                <a:blip r:embed="rId2"/>
              </a:buBlip>
            </a:pPr>
            <a:r>
              <a:rPr lang="sk-SK" sz="2800" dirty="0" smtClean="0">
                <a:latin typeface="Arial Narrow" pitchFamily="34" charset="0"/>
              </a:rPr>
              <a:t> jedno veľké písmeno: </a:t>
            </a:r>
          </a:p>
          <a:p>
            <a:pPr>
              <a:buNone/>
            </a:pPr>
            <a:r>
              <a:rPr lang="sk-SK" sz="2800" dirty="0" smtClean="0">
                <a:latin typeface="Arial Narrow" pitchFamily="34" charset="0"/>
              </a:rPr>
              <a:t>             </a:t>
            </a:r>
            <a:r>
              <a:rPr lang="sk-SK" sz="2800" b="1" dirty="0" smtClean="0">
                <a:latin typeface="Arial Narrow" pitchFamily="34" charset="0"/>
              </a:rPr>
              <a:t>kyslík  </a:t>
            </a:r>
            <a:r>
              <a:rPr lang="sk-SK" sz="2800" dirty="0" smtClean="0">
                <a:latin typeface="Arial Narrow" pitchFamily="34" charset="0"/>
              </a:rPr>
              <a:t>             </a:t>
            </a:r>
            <a:r>
              <a:rPr lang="sk-SK" sz="2800" dirty="0" err="1" smtClean="0">
                <a:latin typeface="Arial Narrow" pitchFamily="34" charset="0"/>
              </a:rPr>
              <a:t>oxygenium</a:t>
            </a:r>
            <a:r>
              <a:rPr lang="sk-SK" sz="2800" dirty="0" smtClean="0">
                <a:latin typeface="Arial Narrow" pitchFamily="34" charset="0"/>
              </a:rPr>
              <a:t>                 </a:t>
            </a:r>
            <a:r>
              <a:rPr lang="sk-SK" sz="2800" b="1" dirty="0" smtClean="0">
                <a:latin typeface="Arial Narrow" pitchFamily="34" charset="0"/>
              </a:rPr>
              <a:t>O</a:t>
            </a:r>
          </a:p>
          <a:p>
            <a:pPr>
              <a:buNone/>
            </a:pPr>
            <a:r>
              <a:rPr lang="sk-SK" sz="2800" dirty="0" smtClean="0">
                <a:latin typeface="Arial Narrow" pitchFamily="34" charset="0"/>
              </a:rPr>
              <a:t>             </a:t>
            </a:r>
            <a:r>
              <a:rPr lang="sk-SK" sz="2800" b="1" dirty="0" smtClean="0">
                <a:latin typeface="Arial Narrow" pitchFamily="34" charset="0"/>
              </a:rPr>
              <a:t>síra </a:t>
            </a:r>
            <a:r>
              <a:rPr lang="sk-SK" sz="2800" dirty="0" smtClean="0">
                <a:latin typeface="Arial Narrow" pitchFamily="34" charset="0"/>
              </a:rPr>
              <a:t>                 </a:t>
            </a:r>
            <a:r>
              <a:rPr lang="sk-SK" sz="2800" dirty="0" err="1" smtClean="0">
                <a:latin typeface="Arial Narrow" pitchFamily="34" charset="0"/>
              </a:rPr>
              <a:t>sulfur</a:t>
            </a:r>
            <a:r>
              <a:rPr lang="sk-SK" sz="2800" dirty="0" smtClean="0">
                <a:latin typeface="Arial Narrow" pitchFamily="34" charset="0"/>
              </a:rPr>
              <a:t>                          </a:t>
            </a:r>
            <a:r>
              <a:rPr lang="sk-SK" sz="2800" b="1" dirty="0" smtClean="0">
                <a:latin typeface="Arial Narrow" pitchFamily="34" charset="0"/>
              </a:rPr>
              <a:t>S</a:t>
            </a:r>
          </a:p>
          <a:p>
            <a:pPr>
              <a:buBlip>
                <a:blip r:embed="rId2"/>
              </a:buBlip>
            </a:pPr>
            <a:r>
              <a:rPr lang="sk-SK" sz="2800" dirty="0" smtClean="0">
                <a:latin typeface="Arial Narrow" pitchFamily="34" charset="0"/>
              </a:rPr>
              <a:t> prvé veľké, druhé malé písmeno:</a:t>
            </a:r>
          </a:p>
          <a:p>
            <a:pPr>
              <a:buNone/>
            </a:pPr>
            <a:r>
              <a:rPr lang="sk-SK" sz="2800" dirty="0" smtClean="0">
                <a:latin typeface="Arial Narrow" pitchFamily="34" charset="0"/>
              </a:rPr>
              <a:t>             </a:t>
            </a:r>
            <a:r>
              <a:rPr lang="sk-SK" sz="2800" b="1" dirty="0" smtClean="0">
                <a:latin typeface="Arial Narrow" pitchFamily="34" charset="0"/>
              </a:rPr>
              <a:t>vápnik </a:t>
            </a:r>
            <a:r>
              <a:rPr lang="sk-SK" sz="2800" dirty="0" smtClean="0">
                <a:latin typeface="Arial Narrow" pitchFamily="34" charset="0"/>
              </a:rPr>
              <a:t>            </a:t>
            </a:r>
            <a:r>
              <a:rPr lang="sk-SK" sz="2800" dirty="0" err="1" smtClean="0">
                <a:latin typeface="Arial Narrow" pitchFamily="34" charset="0"/>
              </a:rPr>
              <a:t>calcium</a:t>
            </a:r>
            <a:r>
              <a:rPr lang="sk-SK" sz="2800" dirty="0" smtClean="0">
                <a:latin typeface="Arial Narrow" pitchFamily="34" charset="0"/>
              </a:rPr>
              <a:t>                      </a:t>
            </a:r>
            <a:r>
              <a:rPr lang="sk-SK" sz="2800" b="1" dirty="0" err="1" smtClean="0">
                <a:latin typeface="Arial Narrow" pitchFamily="34" charset="0"/>
              </a:rPr>
              <a:t>Ca</a:t>
            </a:r>
            <a:endParaRPr lang="sk-SK" sz="2800" b="1" dirty="0" smtClean="0">
              <a:latin typeface="Arial Narrow" pitchFamily="34" charset="0"/>
            </a:endParaRPr>
          </a:p>
          <a:p>
            <a:pPr>
              <a:buNone/>
            </a:pPr>
            <a:r>
              <a:rPr lang="sk-SK" sz="2800" dirty="0" smtClean="0">
                <a:latin typeface="Arial Narrow" pitchFamily="34" charset="0"/>
              </a:rPr>
              <a:t>             </a:t>
            </a:r>
            <a:r>
              <a:rPr lang="sk-SK" sz="2800" b="1" dirty="0" smtClean="0">
                <a:latin typeface="Arial Narrow" pitchFamily="34" charset="0"/>
              </a:rPr>
              <a:t>olovo </a:t>
            </a:r>
            <a:r>
              <a:rPr lang="sk-SK" sz="2800" dirty="0" smtClean="0">
                <a:latin typeface="Arial Narrow" pitchFamily="34" charset="0"/>
              </a:rPr>
              <a:t>              </a:t>
            </a:r>
            <a:r>
              <a:rPr lang="sk-SK" sz="2800" dirty="0" err="1" smtClean="0">
                <a:latin typeface="Arial Narrow" pitchFamily="34" charset="0"/>
              </a:rPr>
              <a:t>plumbum</a:t>
            </a:r>
            <a:r>
              <a:rPr lang="sk-SK" sz="2800" dirty="0" smtClean="0">
                <a:latin typeface="Arial Narrow" pitchFamily="34" charset="0"/>
              </a:rPr>
              <a:t>                   </a:t>
            </a:r>
            <a:r>
              <a:rPr lang="sk-SK" sz="2800" b="1" dirty="0" err="1" smtClean="0">
                <a:latin typeface="Arial Narrow" pitchFamily="34" charset="0"/>
              </a:rPr>
              <a:t>Pb</a:t>
            </a:r>
            <a:endParaRPr lang="sk-SK" sz="2800" b="1" dirty="0" smtClean="0">
              <a:latin typeface="Arial Narrow" pitchFamily="34" charset="0"/>
            </a:endParaRPr>
          </a:p>
        </p:txBody>
      </p:sp>
      <p:pic>
        <p:nvPicPr>
          <p:cNvPr id="6" name="Obrázok 5" descr="listie_zl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500702"/>
            <a:ext cx="1507407" cy="1120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sk-SK" sz="6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Názvy podľa vlastností</a:t>
            </a:r>
            <a:endParaRPr lang="sk-SK" sz="60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sk-SK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       Bróm   Br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latin typeface="Arial Narrow" pitchFamily="34" charset="0"/>
              </a:rPr>
              <a:t>grécky </a:t>
            </a:r>
            <a:r>
              <a:rPr lang="sk-SK" b="1" dirty="0" err="1" smtClean="0">
                <a:latin typeface="Arial Narrow" pitchFamily="34" charset="0"/>
              </a:rPr>
              <a:t>bromos</a:t>
            </a:r>
            <a:r>
              <a:rPr lang="sk-SK" dirty="0" smtClean="0">
                <a:solidFill>
                  <a:srgbClr val="FF00FF"/>
                </a:solidFill>
                <a:latin typeface="Arial Narrow" pitchFamily="34" charset="0"/>
              </a:rPr>
              <a:t> </a:t>
            </a:r>
            <a:r>
              <a:rPr lang="sk-SK" dirty="0" smtClean="0">
                <a:latin typeface="Arial Narrow" pitchFamily="34" charset="0"/>
              </a:rPr>
              <a:t>znamená </a:t>
            </a:r>
            <a:r>
              <a:rPr lang="sk-SK" b="1" dirty="0" smtClean="0">
                <a:latin typeface="Arial Narrow" pitchFamily="34" charset="0"/>
              </a:rPr>
              <a:t>zápach</a:t>
            </a:r>
            <a:r>
              <a:rPr lang="sk-SK" dirty="0" smtClean="0">
                <a:latin typeface="Arial Narrow" pitchFamily="34" charset="0"/>
              </a:rPr>
              <a:t> ,hnedočervená</a:t>
            </a:r>
          </a:p>
          <a:p>
            <a:pPr>
              <a:buNone/>
            </a:pPr>
            <a:r>
              <a:rPr lang="sk-SK" dirty="0" smtClean="0">
                <a:latin typeface="Arial Narrow" pitchFamily="34" charset="0"/>
              </a:rPr>
              <a:t>       kvapalina ostrého zápachu</a:t>
            </a:r>
          </a:p>
          <a:p>
            <a:pPr>
              <a:buNone/>
            </a:pPr>
            <a:r>
              <a:rPr lang="sk-SK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      Lítium    </a:t>
            </a:r>
            <a:r>
              <a:rPr lang="sk-SK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Li</a:t>
            </a:r>
            <a:endParaRPr lang="sk-SK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>
              <a:buBlip>
                <a:blip r:embed="rId2"/>
              </a:buBlip>
            </a:pPr>
            <a:r>
              <a:rPr lang="sk-SK" dirty="0" smtClean="0">
                <a:latin typeface="Arial Narrow" pitchFamily="34" charset="0"/>
              </a:rPr>
              <a:t>lítium z gréckeho </a:t>
            </a:r>
            <a:r>
              <a:rPr lang="sk-SK" b="1" dirty="0" err="1" smtClean="0">
                <a:latin typeface="Arial Narrow" pitchFamily="34" charset="0"/>
              </a:rPr>
              <a:t>lithium</a:t>
            </a:r>
            <a:r>
              <a:rPr lang="sk-SK" dirty="0" smtClean="0">
                <a:latin typeface="Arial Narrow" pitchFamily="34" charset="0"/>
              </a:rPr>
              <a:t>, čo znamená </a:t>
            </a:r>
            <a:r>
              <a:rPr lang="sk-SK" b="1" dirty="0" smtClean="0">
                <a:latin typeface="Arial Narrow" pitchFamily="34" charset="0"/>
              </a:rPr>
              <a:t>kameň</a:t>
            </a:r>
          </a:p>
          <a:p>
            <a:pPr>
              <a:buNone/>
            </a:pPr>
            <a:r>
              <a:rPr lang="sk-SK" b="1" dirty="0" smtClean="0">
                <a:latin typeface="Arial Narrow" pitchFamily="34" charset="0"/>
              </a:rPr>
              <a:t>      </a:t>
            </a:r>
            <a:r>
              <a:rPr lang="sk-SK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Jód    I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latin typeface="Arial Narrow" pitchFamily="34" charset="0"/>
              </a:rPr>
              <a:t> </a:t>
            </a:r>
            <a:r>
              <a:rPr lang="sk-SK" dirty="0" err="1" smtClean="0">
                <a:latin typeface="Arial Narrow" pitchFamily="34" charset="0"/>
              </a:rPr>
              <a:t>iódés</a:t>
            </a:r>
            <a:r>
              <a:rPr lang="sk-SK" dirty="0" smtClean="0">
                <a:latin typeface="Arial Narrow" pitchFamily="34" charset="0"/>
              </a:rPr>
              <a:t> znamená </a:t>
            </a:r>
            <a:r>
              <a:rPr lang="sk-SK" b="1" dirty="0" smtClean="0">
                <a:latin typeface="Arial Narrow" pitchFamily="34" charset="0"/>
              </a:rPr>
              <a:t>fialový</a:t>
            </a:r>
          </a:p>
          <a:p>
            <a:pPr>
              <a:defRPr/>
            </a:pPr>
            <a:endParaRPr lang="sk-SK" b="1" dirty="0" smtClean="0"/>
          </a:p>
        </p:txBody>
      </p:sp>
      <p:pic>
        <p:nvPicPr>
          <p:cNvPr id="6" name="Obrázok 5" descr="listie_zl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500702"/>
            <a:ext cx="1507407" cy="1120506"/>
          </a:xfrm>
          <a:prstGeom prst="rect">
            <a:avLst/>
          </a:prstGeom>
        </p:spPr>
      </p:pic>
      <p:pic>
        <p:nvPicPr>
          <p:cNvPr id="7" name="Obrázok 6" descr="150px-IodoAtomic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714884"/>
            <a:ext cx="1643074" cy="1938827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8" name="Obrázok 7" descr="Li,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4500570"/>
            <a:ext cx="1698913" cy="934402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9" name="Obrázok 8" descr="image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2754630"/>
            <a:ext cx="2143140" cy="1188719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sk-SK" sz="40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Názvy odvodené od mena známej osobnosti</a:t>
            </a:r>
            <a:endParaRPr lang="sk-SK" sz="40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>
              <a:buBlip>
                <a:blip r:embed="rId2"/>
              </a:buBlip>
            </a:pPr>
            <a:r>
              <a:rPr lang="sk-SK" dirty="0" smtClean="0"/>
              <a:t> </a:t>
            </a:r>
            <a:r>
              <a:rPr lang="sk-SK" sz="2800" b="1" dirty="0" err="1" smtClean="0">
                <a:latin typeface="Arial Narrow" pitchFamily="34" charset="0"/>
              </a:rPr>
              <a:t>Nobélium</a:t>
            </a:r>
            <a:r>
              <a:rPr lang="sk-SK" sz="2800" b="1" dirty="0" smtClean="0">
                <a:latin typeface="Arial Narrow" pitchFamily="34" charset="0"/>
              </a:rPr>
              <a:t> </a:t>
            </a:r>
            <a:r>
              <a:rPr lang="sk-SK" sz="2800" b="1" dirty="0" err="1" smtClean="0">
                <a:latin typeface="Arial Narrow" pitchFamily="34" charset="0"/>
              </a:rPr>
              <a:t>Nb</a:t>
            </a:r>
            <a:r>
              <a:rPr lang="sk-SK" sz="2800" b="1" dirty="0" smtClean="0">
                <a:latin typeface="Arial Narrow" pitchFamily="34" charset="0"/>
              </a:rPr>
              <a:t> </a:t>
            </a:r>
            <a:r>
              <a:rPr lang="sk-SK" sz="2800" dirty="0" smtClean="0">
                <a:latin typeface="Arial Narrow" pitchFamily="34" charset="0"/>
              </a:rPr>
              <a:t>je pomenované na počesť </a:t>
            </a:r>
            <a:r>
              <a:rPr lang="sk-SK" sz="2800" dirty="0" err="1" smtClean="0">
                <a:latin typeface="Arial Narrow" pitchFamily="34" charset="0"/>
              </a:rPr>
              <a:t>Alfreda</a:t>
            </a: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dirty="0" err="1" smtClean="0">
                <a:latin typeface="Arial Narrow" pitchFamily="34" charset="0"/>
              </a:rPr>
              <a:t>Nobela</a:t>
            </a:r>
            <a:endParaRPr lang="sk-SK" sz="2800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b="1" dirty="0" err="1" smtClean="0">
                <a:latin typeface="Arial Narrow" pitchFamily="34" charset="0"/>
              </a:rPr>
              <a:t>Curium</a:t>
            </a:r>
            <a:r>
              <a:rPr lang="sk-SK" sz="2800" b="1" dirty="0" smtClean="0">
                <a:latin typeface="Arial Narrow" pitchFamily="34" charset="0"/>
              </a:rPr>
              <a:t> Cm podľa </a:t>
            </a:r>
            <a:r>
              <a:rPr lang="sk-SK" sz="2800" dirty="0" smtClean="0">
                <a:latin typeface="Arial Narrow" pitchFamily="34" charset="0"/>
              </a:rPr>
              <a:t>významnej chemičky </a:t>
            </a:r>
          </a:p>
          <a:p>
            <a:pPr>
              <a:buNone/>
            </a:pPr>
            <a:r>
              <a:rPr lang="sk-SK" sz="2800" dirty="0" smtClean="0">
                <a:latin typeface="Arial Narrow" pitchFamily="34" charset="0"/>
              </a:rPr>
              <a:t>       </a:t>
            </a:r>
            <a:r>
              <a:rPr lang="sk-SK" sz="2800" dirty="0" err="1" smtClean="0">
                <a:latin typeface="Arial Narrow" pitchFamily="34" charset="0"/>
              </a:rPr>
              <a:t>Marie</a:t>
            </a: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dirty="0" err="1" smtClean="0">
                <a:latin typeface="Arial Narrow" pitchFamily="34" charset="0"/>
              </a:rPr>
              <a:t>Sklodowskej</a:t>
            </a: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dirty="0" err="1" smtClean="0">
                <a:latin typeface="Arial Narrow" pitchFamily="34" charset="0"/>
              </a:rPr>
              <a:t>Curie</a:t>
            </a:r>
            <a:endParaRPr lang="sk-SK" sz="2800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b="1" dirty="0" err="1" smtClean="0">
                <a:latin typeface="Arial Narrow" pitchFamily="34" charset="0"/>
              </a:rPr>
              <a:t>Einsteinium</a:t>
            </a:r>
            <a:r>
              <a:rPr lang="sk-SK" sz="2800" b="1" dirty="0" smtClean="0">
                <a:latin typeface="Arial Narrow" pitchFamily="34" charset="0"/>
              </a:rPr>
              <a:t> Es </a:t>
            </a:r>
            <a:r>
              <a:rPr lang="sk-SK" sz="2800" dirty="0" smtClean="0">
                <a:latin typeface="Arial Narrow" pitchFamily="34" charset="0"/>
              </a:rPr>
              <a:t>podľa Alberta Einsteina</a:t>
            </a:r>
          </a:p>
          <a:p>
            <a:pPr>
              <a:buBlip>
                <a:blip r:embed="rId2"/>
              </a:buBlip>
            </a:pP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b="1" dirty="0" err="1" smtClean="0">
                <a:latin typeface="Arial Narrow" pitchFamily="34" charset="0"/>
              </a:rPr>
              <a:t>Mendelevium</a:t>
            </a:r>
            <a:r>
              <a:rPr lang="sk-SK" sz="2800" b="1" dirty="0" smtClean="0">
                <a:latin typeface="Arial Narrow" pitchFamily="34" charset="0"/>
              </a:rPr>
              <a:t> </a:t>
            </a:r>
            <a:r>
              <a:rPr lang="sk-SK" sz="2800" b="1" dirty="0" err="1" smtClean="0">
                <a:latin typeface="Arial Narrow" pitchFamily="34" charset="0"/>
              </a:rPr>
              <a:t>Md</a:t>
            </a:r>
            <a:r>
              <a:rPr lang="sk-SK" sz="2800" b="1" dirty="0" smtClean="0">
                <a:latin typeface="Arial Narrow" pitchFamily="34" charset="0"/>
              </a:rPr>
              <a:t> </a:t>
            </a:r>
            <a:r>
              <a:rPr lang="sk-SK" sz="2800" dirty="0" smtClean="0">
                <a:latin typeface="Arial Narrow" pitchFamily="34" charset="0"/>
              </a:rPr>
              <a:t>podľa</a:t>
            </a:r>
          </a:p>
          <a:p>
            <a:pPr>
              <a:buNone/>
            </a:pPr>
            <a:r>
              <a:rPr lang="sk-SK" sz="2800" dirty="0" smtClean="0">
                <a:latin typeface="Arial Narrow" pitchFamily="34" charset="0"/>
              </a:rPr>
              <a:t>        </a:t>
            </a:r>
            <a:r>
              <a:rPr lang="sk-SK" sz="2800" dirty="0" err="1" smtClean="0">
                <a:latin typeface="Arial Narrow" pitchFamily="34" charset="0"/>
              </a:rPr>
              <a:t>Dmitrija</a:t>
            </a:r>
            <a:r>
              <a:rPr lang="sk-SK" sz="2800" dirty="0" smtClean="0">
                <a:latin typeface="Arial Narrow" pitchFamily="34" charset="0"/>
              </a:rPr>
              <a:t> I. Mendelejeva</a:t>
            </a:r>
          </a:p>
          <a:p>
            <a:pPr>
              <a:buBlip>
                <a:blip r:embed="rId2"/>
              </a:buBlip>
            </a:pPr>
            <a:endParaRPr lang="sk-SK" b="1" dirty="0" smtClean="0"/>
          </a:p>
          <a:p>
            <a:pPr>
              <a:defRPr/>
            </a:pPr>
            <a:endParaRPr lang="sk-SK" b="1" dirty="0" smtClean="0"/>
          </a:p>
        </p:txBody>
      </p:sp>
      <p:pic>
        <p:nvPicPr>
          <p:cNvPr id="6" name="Obrázok 5" descr="listie_zl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500702"/>
            <a:ext cx="1507407" cy="1120506"/>
          </a:xfrm>
          <a:prstGeom prst="rect">
            <a:avLst/>
          </a:prstGeom>
        </p:spPr>
      </p:pic>
      <p:pic>
        <p:nvPicPr>
          <p:cNvPr id="7" name="Obrázok 6" descr="nob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2214554"/>
            <a:ext cx="2000264" cy="2472854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8" name="Obrázok 7" descr="curi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786190"/>
            <a:ext cx="2211289" cy="2678117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9" name="Obrázok 8" descr="Albert Einstei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4857760"/>
            <a:ext cx="2006776" cy="1857388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10" name="Obrázok 9" descr="Mendeleev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7224" y="4786322"/>
            <a:ext cx="2009091" cy="1885953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sk-SK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Prvky pomenované podľa krajiny</a:t>
            </a:r>
            <a:endParaRPr lang="sk-SK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>
              <a:buBlip>
                <a:blip r:embed="rId2"/>
              </a:buBlip>
            </a:pPr>
            <a:r>
              <a:rPr lang="sk-SK" sz="2800" b="1" dirty="0" err="1" smtClean="0">
                <a:latin typeface="Arial Narrow" pitchFamily="34" charset="0"/>
              </a:rPr>
              <a:t>Francium</a:t>
            </a:r>
            <a:r>
              <a:rPr lang="sk-SK" sz="2800" b="1" dirty="0" smtClean="0">
                <a:latin typeface="Arial Narrow" pitchFamily="34" charset="0"/>
              </a:rPr>
              <a:t>  </a:t>
            </a:r>
            <a:r>
              <a:rPr lang="sk-SK" sz="2800" b="1" dirty="0" err="1" smtClean="0">
                <a:latin typeface="Arial Narrow" pitchFamily="34" charset="0"/>
              </a:rPr>
              <a:t>Fr</a:t>
            </a:r>
            <a:r>
              <a:rPr lang="sk-SK" sz="2800" dirty="0" smtClean="0">
                <a:latin typeface="Arial Narrow" pitchFamily="34" charset="0"/>
              </a:rPr>
              <a:t>, </a:t>
            </a:r>
            <a:r>
              <a:rPr lang="sk-SK" sz="2800" b="1" dirty="0" smtClean="0">
                <a:latin typeface="Arial Narrow" pitchFamily="34" charset="0"/>
              </a:rPr>
              <a:t>Gálium </a:t>
            </a:r>
            <a:r>
              <a:rPr lang="sk-SK" sz="2800" b="1" dirty="0" err="1" smtClean="0">
                <a:latin typeface="Arial Narrow" pitchFamily="34" charset="0"/>
              </a:rPr>
              <a:t>Ga</a:t>
            </a:r>
            <a:r>
              <a:rPr lang="sk-SK" sz="2800" b="1" dirty="0" smtClean="0">
                <a:latin typeface="Arial Narrow" pitchFamily="34" charset="0"/>
              </a:rPr>
              <a:t> </a:t>
            </a:r>
            <a:r>
              <a:rPr lang="sk-SK" sz="2800" dirty="0" smtClean="0">
                <a:latin typeface="Arial Narrow" pitchFamily="34" charset="0"/>
              </a:rPr>
              <a:t>– podľa Francúzska</a:t>
            </a:r>
          </a:p>
          <a:p>
            <a:pPr>
              <a:defRPr/>
            </a:pPr>
            <a:endParaRPr lang="sk-SK" b="1" dirty="0" smtClean="0"/>
          </a:p>
        </p:txBody>
      </p:sp>
      <p:pic>
        <p:nvPicPr>
          <p:cNvPr id="6" name="Obrázok 5" descr="listie_zl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5500702"/>
            <a:ext cx="1507407" cy="1120506"/>
          </a:xfrm>
          <a:prstGeom prst="rect">
            <a:avLst/>
          </a:prstGeom>
        </p:spPr>
      </p:pic>
      <p:pic>
        <p:nvPicPr>
          <p:cNvPr id="8" name="Obrázok 7" descr="francuzsk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143116"/>
            <a:ext cx="2917036" cy="2700342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9" name="Obrázok 8" descr="215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071942"/>
            <a:ext cx="1766506" cy="2586042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sp>
        <p:nvSpPr>
          <p:cNvPr id="10" name="BlokTextu 9"/>
          <p:cNvSpPr txBox="1"/>
          <p:nvPr/>
        </p:nvSpPr>
        <p:spPr>
          <a:xfrm>
            <a:off x="3929058" y="2071678"/>
            <a:ext cx="492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 smtClean="0">
                <a:latin typeface="Arial Narrow" pitchFamily="34" charset="0"/>
              </a:rPr>
              <a:t>Argentum</a:t>
            </a:r>
            <a:r>
              <a:rPr lang="sk-SK" sz="2800" b="1" dirty="0" smtClean="0">
                <a:latin typeface="Arial Narrow" pitchFamily="34" charset="0"/>
              </a:rPr>
              <a:t>  </a:t>
            </a:r>
            <a:r>
              <a:rPr lang="sk-SK" sz="2800" b="1" dirty="0" err="1" smtClean="0">
                <a:latin typeface="Arial Narrow" pitchFamily="34" charset="0"/>
              </a:rPr>
              <a:t>Ag</a:t>
            </a:r>
            <a:r>
              <a:rPr lang="sk-SK" sz="2800" b="1" dirty="0" smtClean="0">
                <a:latin typeface="Arial Narrow" pitchFamily="34" charset="0"/>
              </a:rPr>
              <a:t> </a:t>
            </a:r>
            <a:r>
              <a:rPr lang="sk-SK" sz="2800" dirty="0" smtClean="0">
                <a:latin typeface="Arial Narrow" pitchFamily="34" charset="0"/>
              </a:rPr>
              <a:t>– striebro, podľa Argentíny</a:t>
            </a:r>
            <a:endParaRPr lang="sk-SK" sz="2800" dirty="0">
              <a:latin typeface="Arial Narrow" pitchFamily="34" charset="0"/>
            </a:endParaRPr>
          </a:p>
        </p:txBody>
      </p:sp>
      <p:pic>
        <p:nvPicPr>
          <p:cNvPr id="11" name="Obrázok 10" descr="argentina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2132" y="2643182"/>
            <a:ext cx="1905000" cy="2076450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12" name="Obrázok 11" descr="Argentina-Soccer-Team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3500438"/>
            <a:ext cx="2000264" cy="1332207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sp>
        <p:nvSpPr>
          <p:cNvPr id="13" name="BlokTextu 12"/>
          <p:cNvSpPr txBox="1"/>
          <p:nvPr/>
        </p:nvSpPr>
        <p:spPr>
          <a:xfrm>
            <a:off x="2214546" y="5214950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Arial Narrow" pitchFamily="34" charset="0"/>
              </a:rPr>
              <a:t>Polónium Po – </a:t>
            </a:r>
            <a:r>
              <a:rPr lang="sk-SK" sz="2400" dirty="0" smtClean="0">
                <a:latin typeface="Arial Narrow" pitchFamily="34" charset="0"/>
              </a:rPr>
              <a:t>na počesť rodiska </a:t>
            </a:r>
            <a:r>
              <a:rPr lang="sk-SK" sz="2400" dirty="0" err="1" smtClean="0">
                <a:latin typeface="Arial Narrow" pitchFamily="34" charset="0"/>
              </a:rPr>
              <a:t>Marie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Sklodowskej</a:t>
            </a:r>
            <a:r>
              <a:rPr lang="sk-SK" sz="2400" dirty="0" smtClean="0">
                <a:latin typeface="Arial Narrow" pitchFamily="34" charset="0"/>
              </a:rPr>
              <a:t> </a:t>
            </a:r>
            <a:r>
              <a:rPr lang="sk-SK" sz="2400" dirty="0" err="1" smtClean="0">
                <a:latin typeface="Arial Narrow" pitchFamily="34" charset="0"/>
              </a:rPr>
              <a:t>Curie</a:t>
            </a:r>
            <a:endParaRPr lang="sk-SK" sz="2400" dirty="0">
              <a:latin typeface="Arial Narrow" pitchFamily="34" charset="0"/>
            </a:endParaRPr>
          </a:p>
        </p:txBody>
      </p:sp>
      <p:pic>
        <p:nvPicPr>
          <p:cNvPr id="14" name="Obrázok 13" descr="poland_map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4857760"/>
            <a:ext cx="2071702" cy="1851631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15" name="Obrázok 14" descr="curie_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4143380"/>
            <a:ext cx="1357322" cy="1353054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r>
              <a:rPr lang="sk-SK" sz="4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Názvy podľa hviezd a planét</a:t>
            </a:r>
            <a:endParaRPr lang="sk-SK" sz="4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sk-SK" b="1" dirty="0" smtClean="0">
                <a:latin typeface="Arial Narrow" pitchFamily="34" charset="0"/>
              </a:rPr>
              <a:t> Hélium </a:t>
            </a:r>
            <a:r>
              <a:rPr lang="sk-SK" b="1" dirty="0" err="1" smtClean="0">
                <a:latin typeface="Arial Narrow" pitchFamily="34" charset="0"/>
              </a:rPr>
              <a:t>He</a:t>
            </a:r>
            <a:r>
              <a:rPr lang="sk-SK" b="1" dirty="0" smtClean="0">
                <a:latin typeface="Arial Narrow" pitchFamily="34" charset="0"/>
              </a:rPr>
              <a:t> </a:t>
            </a:r>
            <a:r>
              <a:rPr lang="sk-SK" dirty="0" smtClean="0">
                <a:latin typeface="Arial Narrow" pitchFamily="34" charset="0"/>
              </a:rPr>
              <a:t>– podľa Slnka</a:t>
            </a:r>
          </a:p>
          <a:p>
            <a:pPr>
              <a:buBlip>
                <a:blip r:embed="rId2"/>
              </a:buBlip>
            </a:pPr>
            <a:r>
              <a:rPr lang="sk-SK" dirty="0" smtClean="0">
                <a:latin typeface="Arial Narrow" pitchFamily="34" charset="0"/>
              </a:rPr>
              <a:t> </a:t>
            </a:r>
            <a:r>
              <a:rPr lang="sk-SK" b="1" dirty="0" smtClean="0">
                <a:latin typeface="Arial Narrow" pitchFamily="34" charset="0"/>
              </a:rPr>
              <a:t>Selén </a:t>
            </a:r>
            <a:r>
              <a:rPr lang="sk-SK" b="1" dirty="0" err="1" smtClean="0">
                <a:latin typeface="Arial Narrow" pitchFamily="34" charset="0"/>
              </a:rPr>
              <a:t>Se</a:t>
            </a:r>
            <a:r>
              <a:rPr lang="sk-SK" dirty="0" smtClean="0">
                <a:latin typeface="Arial Narrow" pitchFamily="34" charset="0"/>
              </a:rPr>
              <a:t> – podľa Mesiaca</a:t>
            </a:r>
          </a:p>
          <a:p>
            <a:pPr>
              <a:buBlip>
                <a:blip r:embed="rId2"/>
              </a:buBlip>
            </a:pPr>
            <a:endParaRPr lang="sk-SK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endParaRPr lang="sk-SK" b="1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b="1" dirty="0" smtClean="0">
                <a:latin typeface="Arial Narrow" pitchFamily="34" charset="0"/>
              </a:rPr>
              <a:t>Neptúnium </a:t>
            </a:r>
            <a:r>
              <a:rPr lang="sk-SK" b="1" dirty="0" err="1" smtClean="0">
                <a:latin typeface="Arial Narrow" pitchFamily="34" charset="0"/>
              </a:rPr>
              <a:t>Np</a:t>
            </a:r>
            <a:r>
              <a:rPr lang="sk-SK" b="1" dirty="0" smtClean="0">
                <a:latin typeface="Arial Narrow" pitchFamily="34" charset="0"/>
              </a:rPr>
              <a:t> </a:t>
            </a:r>
            <a:r>
              <a:rPr lang="sk-SK" dirty="0" smtClean="0">
                <a:latin typeface="Arial Narrow" pitchFamily="34" charset="0"/>
              </a:rPr>
              <a:t>– podľa Neptúnu</a:t>
            </a:r>
          </a:p>
          <a:p>
            <a:pPr>
              <a:buNone/>
            </a:pPr>
            <a:endParaRPr lang="sk-SK" b="1" dirty="0">
              <a:latin typeface="Arial Narrow" pitchFamily="34" charset="0"/>
            </a:endParaRPr>
          </a:p>
        </p:txBody>
      </p:sp>
      <p:pic>
        <p:nvPicPr>
          <p:cNvPr id="12" name="Obrázok 11" descr="slnko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1785926"/>
            <a:ext cx="1762124" cy="1762124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13" name="Obrázok 12" descr="mesiac-svg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928934"/>
            <a:ext cx="2119314" cy="1674258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sp>
        <p:nvSpPr>
          <p:cNvPr id="14" name="BlokTextu 13"/>
          <p:cNvSpPr txBox="1"/>
          <p:nvPr/>
        </p:nvSpPr>
        <p:spPr>
          <a:xfrm>
            <a:off x="3000364" y="3571876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latin typeface="Arial Narrow" pitchFamily="34" charset="0"/>
              </a:rPr>
              <a:t>Urán  U </a:t>
            </a:r>
          </a:p>
          <a:p>
            <a:r>
              <a:rPr lang="sk-SK" sz="3200" dirty="0" smtClean="0">
                <a:latin typeface="Arial Narrow" pitchFamily="34" charset="0"/>
              </a:rPr>
              <a:t>– podľa Uránu</a:t>
            </a:r>
            <a:endParaRPr lang="sk-SK" sz="3200" dirty="0">
              <a:latin typeface="Arial Narrow" pitchFamily="34" charset="0"/>
            </a:endParaRPr>
          </a:p>
        </p:txBody>
      </p:sp>
      <p:pic>
        <p:nvPicPr>
          <p:cNvPr id="15" name="Obrázok 14" descr="591px-Uran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928934"/>
            <a:ext cx="1916234" cy="1945415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18" name="Obrázok 17" descr="neptu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4500570"/>
            <a:ext cx="1960554" cy="1960554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3d extrusionH="57150">
              <a:bevelT w="38100" h="38100"/>
            </a:sp3d>
          </a:bodyPr>
          <a:lstStyle/>
          <a:p>
            <a:r>
              <a:rPr lang="sk-SK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Rôzne pomenovania</a:t>
            </a:r>
            <a:endParaRPr lang="sk-SK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gradFill>
            <a:gsLst>
              <a:gs pos="20000">
                <a:srgbClr val="CCCC00"/>
              </a:gs>
              <a:gs pos="50000">
                <a:srgbClr val="FFFFB7"/>
              </a:gs>
              <a:gs pos="100000">
                <a:srgbClr val="CCCC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sk-SK" b="1" dirty="0" smtClean="0">
                <a:latin typeface="Arial Narrow" pitchFamily="34" charset="0"/>
              </a:rPr>
              <a:t> </a:t>
            </a:r>
            <a:r>
              <a:rPr lang="sk-SK" sz="2800" b="1" dirty="0" smtClean="0">
                <a:latin typeface="Arial Narrow" pitchFamily="34" charset="0"/>
              </a:rPr>
              <a:t>Kobalt </a:t>
            </a:r>
            <a:r>
              <a:rPr lang="sk-SK" sz="2800" b="1" dirty="0" err="1" smtClean="0">
                <a:latin typeface="Arial Narrow" pitchFamily="34" charset="0"/>
              </a:rPr>
              <a:t>Co</a:t>
            </a:r>
            <a:r>
              <a:rPr lang="sk-SK" sz="2800" b="1" dirty="0" smtClean="0">
                <a:latin typeface="Arial Narrow" pitchFamily="34" charset="0"/>
              </a:rPr>
              <a:t> </a:t>
            </a:r>
            <a:r>
              <a:rPr lang="sk-SK" sz="2800" dirty="0" smtClean="0">
                <a:latin typeface="Arial Narrow" pitchFamily="34" charset="0"/>
              </a:rPr>
              <a:t>– </a:t>
            </a:r>
            <a:r>
              <a:rPr lang="sk-SK" sz="2800" dirty="0" err="1" smtClean="0">
                <a:latin typeface="Arial Narrow" pitchFamily="34" charset="0"/>
              </a:rPr>
              <a:t>kobold</a:t>
            </a:r>
            <a:r>
              <a:rPr lang="sk-SK" sz="2800" dirty="0" smtClean="0">
                <a:latin typeface="Arial Narrow" pitchFamily="34" charset="0"/>
              </a:rPr>
              <a:t> – </a:t>
            </a:r>
            <a:r>
              <a:rPr lang="sk-SK" sz="2800" b="1" dirty="0" smtClean="0">
                <a:latin typeface="Arial Narrow" pitchFamily="34" charset="0"/>
              </a:rPr>
              <a:t>banský škriatok</a:t>
            </a:r>
          </a:p>
          <a:p>
            <a:pPr>
              <a:buNone/>
            </a:pPr>
            <a:endParaRPr lang="sk-SK" sz="2800" dirty="0" smtClean="0">
              <a:latin typeface="Arial Narrow" pitchFamily="34" charset="0"/>
            </a:endParaRPr>
          </a:p>
          <a:p>
            <a:pPr>
              <a:buBlip>
                <a:blip r:embed="rId2"/>
              </a:buBlip>
            </a:pPr>
            <a:r>
              <a:rPr lang="sk-SK" sz="2800" b="1" dirty="0" smtClean="0">
                <a:latin typeface="Arial Narrow" pitchFamily="34" charset="0"/>
              </a:rPr>
              <a:t> Fosfor P - </a:t>
            </a:r>
            <a:r>
              <a:rPr lang="sk-SK" sz="2800" dirty="0" err="1" smtClean="0">
                <a:latin typeface="Arial Narrow" pitchFamily="34" charset="0"/>
              </a:rPr>
              <a:t>phosphorus</a:t>
            </a:r>
            <a:r>
              <a:rPr lang="sk-SK" sz="2800" dirty="0" smtClean="0">
                <a:latin typeface="Arial Narrow" pitchFamily="34" charset="0"/>
              </a:rPr>
              <a:t> - </a:t>
            </a:r>
            <a:r>
              <a:rPr lang="sk-SK" sz="2800" b="1" dirty="0" smtClean="0">
                <a:latin typeface="Arial Narrow" pitchFamily="34" charset="0"/>
              </a:rPr>
              <a:t>svetlo nosiaci</a:t>
            </a:r>
          </a:p>
          <a:p>
            <a:pPr>
              <a:buBlip>
                <a:blip r:embed="rId2"/>
              </a:buBlip>
            </a:pP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b="1" dirty="0" err="1" smtClean="0">
                <a:latin typeface="Arial Narrow" pitchFamily="34" charset="0"/>
              </a:rPr>
              <a:t>Aktínium</a:t>
            </a:r>
            <a:r>
              <a:rPr lang="sk-SK" sz="2800" b="1" dirty="0" smtClean="0">
                <a:latin typeface="Arial Narrow" pitchFamily="34" charset="0"/>
              </a:rPr>
              <a:t> </a:t>
            </a:r>
            <a:r>
              <a:rPr lang="sk-SK" sz="2800" b="1" dirty="0" err="1" smtClean="0">
                <a:latin typeface="Arial Narrow" pitchFamily="34" charset="0"/>
              </a:rPr>
              <a:t>Ac</a:t>
            </a:r>
            <a:r>
              <a:rPr lang="sk-SK" sz="2800" b="1" dirty="0" smtClean="0">
                <a:latin typeface="Arial Narrow" pitchFamily="34" charset="0"/>
              </a:rPr>
              <a:t> </a:t>
            </a:r>
            <a:r>
              <a:rPr lang="sk-SK" sz="2800" dirty="0" smtClean="0">
                <a:latin typeface="Arial Narrow" pitchFamily="34" charset="0"/>
              </a:rPr>
              <a:t> - </a:t>
            </a:r>
            <a:r>
              <a:rPr lang="sk-SK" sz="2800" dirty="0" err="1" smtClean="0">
                <a:latin typeface="Arial Narrow" pitchFamily="34" charset="0"/>
              </a:rPr>
              <a:t>aktis</a:t>
            </a:r>
            <a:r>
              <a:rPr lang="sk-SK" sz="2800" dirty="0" smtClean="0">
                <a:latin typeface="Arial Narrow" pitchFamily="34" charset="0"/>
              </a:rPr>
              <a:t> – </a:t>
            </a:r>
            <a:r>
              <a:rPr lang="sk-SK" sz="2800" b="1" dirty="0" smtClean="0">
                <a:latin typeface="Arial Narrow" pitchFamily="34" charset="0"/>
              </a:rPr>
              <a:t>lúč</a:t>
            </a:r>
            <a:r>
              <a:rPr lang="sk-SK" sz="2800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2"/>
              </a:buBlip>
            </a:pP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b="1" dirty="0" smtClean="0">
                <a:latin typeface="Arial Narrow" pitchFamily="34" charset="0"/>
              </a:rPr>
              <a:t>Argón </a:t>
            </a:r>
            <a:r>
              <a:rPr lang="sk-SK" sz="2800" b="1" dirty="0" err="1" smtClean="0">
                <a:latin typeface="Arial Narrow" pitchFamily="34" charset="0"/>
              </a:rPr>
              <a:t>Ar</a:t>
            </a:r>
            <a:r>
              <a:rPr lang="sk-SK" sz="2800" b="1" dirty="0" smtClean="0">
                <a:latin typeface="Arial Narrow" pitchFamily="34" charset="0"/>
              </a:rPr>
              <a:t> </a:t>
            </a:r>
            <a:r>
              <a:rPr lang="sk-SK" sz="2800" dirty="0" smtClean="0">
                <a:latin typeface="Arial Narrow" pitchFamily="34" charset="0"/>
              </a:rPr>
              <a:t>- </a:t>
            </a:r>
            <a:r>
              <a:rPr lang="sk-SK" sz="2800" dirty="0" err="1" smtClean="0">
                <a:latin typeface="Arial Narrow" pitchFamily="34" charset="0"/>
              </a:rPr>
              <a:t>argos</a:t>
            </a:r>
            <a:r>
              <a:rPr lang="sk-SK" sz="2800" dirty="0" smtClean="0">
                <a:latin typeface="Arial Narrow" pitchFamily="34" charset="0"/>
              </a:rPr>
              <a:t> - </a:t>
            </a:r>
            <a:r>
              <a:rPr lang="sk-SK" sz="2800" b="1" dirty="0" smtClean="0">
                <a:latin typeface="Arial Narrow" pitchFamily="34" charset="0"/>
              </a:rPr>
              <a:t>lenivý</a:t>
            </a:r>
          </a:p>
          <a:p>
            <a:pPr>
              <a:buBlip>
                <a:blip r:embed="rId2"/>
              </a:buBlip>
            </a:pPr>
            <a:r>
              <a:rPr lang="sk-SK" sz="2800" b="1" dirty="0" smtClean="0">
                <a:latin typeface="Arial Narrow" pitchFamily="34" charset="0"/>
              </a:rPr>
              <a:t> </a:t>
            </a:r>
            <a:r>
              <a:rPr lang="sk-SK" sz="2800" b="1" dirty="0" err="1" smtClean="0">
                <a:latin typeface="Arial Narrow" pitchFamily="34" charset="0"/>
              </a:rPr>
              <a:t>Berkélium</a:t>
            </a:r>
            <a:r>
              <a:rPr lang="sk-SK" sz="2800" b="1" dirty="0" smtClean="0">
                <a:latin typeface="Arial Narrow" pitchFamily="34" charset="0"/>
              </a:rPr>
              <a:t> – </a:t>
            </a:r>
            <a:r>
              <a:rPr lang="sk-SK" sz="2800" b="1" dirty="0" err="1" smtClean="0">
                <a:latin typeface="Arial Narrow" pitchFamily="34" charset="0"/>
              </a:rPr>
              <a:t>Bk</a:t>
            </a:r>
            <a:r>
              <a:rPr lang="sk-SK" sz="2800" b="1" dirty="0" smtClean="0">
                <a:latin typeface="Arial Narrow" pitchFamily="34" charset="0"/>
              </a:rPr>
              <a:t> </a:t>
            </a:r>
            <a:r>
              <a:rPr lang="sk-SK" sz="2800" dirty="0" smtClean="0">
                <a:latin typeface="Arial Narrow" pitchFamily="34" charset="0"/>
              </a:rPr>
              <a:t>– </a:t>
            </a:r>
            <a:r>
              <a:rPr lang="sk-SK" sz="2800" dirty="0" err="1" smtClean="0">
                <a:latin typeface="Arial Narrow" pitchFamily="34" charset="0"/>
              </a:rPr>
              <a:t>berkelium</a:t>
            </a:r>
            <a:r>
              <a:rPr lang="sk-SK" sz="2800" dirty="0" smtClean="0">
                <a:latin typeface="Arial Narrow" pitchFamily="34" charset="0"/>
              </a:rPr>
              <a:t> - podľa </a:t>
            </a:r>
            <a:r>
              <a:rPr lang="sk-SK" sz="2800" b="1" dirty="0" smtClean="0">
                <a:latin typeface="Arial Narrow" pitchFamily="34" charset="0"/>
              </a:rPr>
              <a:t>mesta </a:t>
            </a:r>
            <a:r>
              <a:rPr lang="sk-SK" sz="2800" b="1" dirty="0" err="1" smtClean="0">
                <a:latin typeface="Arial Narrow" pitchFamily="34" charset="0"/>
              </a:rPr>
              <a:t>Berkely</a:t>
            </a:r>
            <a:r>
              <a:rPr lang="sk-SK" sz="2800" dirty="0" smtClean="0">
                <a:latin typeface="Arial Narrow" pitchFamily="34" charset="0"/>
              </a:rPr>
              <a:t>, sídla</a:t>
            </a:r>
          </a:p>
          <a:p>
            <a:pPr>
              <a:buNone/>
            </a:pPr>
            <a:r>
              <a:rPr lang="sk-SK" sz="2800" dirty="0" smtClean="0">
                <a:latin typeface="Arial Narrow" pitchFamily="34" charset="0"/>
              </a:rPr>
              <a:t>        kalifornskej univerzity</a:t>
            </a:r>
          </a:p>
          <a:p>
            <a:pPr>
              <a:buBlip>
                <a:blip r:embed="rId2"/>
              </a:buBlip>
            </a:pPr>
            <a:r>
              <a:rPr lang="sk-SK" sz="2800" dirty="0" smtClean="0">
                <a:latin typeface="Arial Narrow" pitchFamily="34" charset="0"/>
              </a:rPr>
              <a:t> </a:t>
            </a:r>
            <a:r>
              <a:rPr lang="sk-SK" sz="2800" b="1" dirty="0" err="1" smtClean="0">
                <a:latin typeface="Arial Narrow" pitchFamily="34" charset="0"/>
              </a:rPr>
              <a:t>Indium</a:t>
            </a:r>
            <a:r>
              <a:rPr lang="sk-SK" sz="2800" b="1" dirty="0" smtClean="0">
                <a:latin typeface="Arial Narrow" pitchFamily="34" charset="0"/>
              </a:rPr>
              <a:t> In </a:t>
            </a:r>
            <a:r>
              <a:rPr lang="sk-SK" sz="2800" dirty="0" smtClean="0">
                <a:latin typeface="Arial Narrow" pitchFamily="34" charset="0"/>
              </a:rPr>
              <a:t>– </a:t>
            </a:r>
            <a:r>
              <a:rPr lang="sk-SK" sz="2800" dirty="0" err="1" smtClean="0">
                <a:latin typeface="Arial Narrow" pitchFamily="34" charset="0"/>
              </a:rPr>
              <a:t>indium</a:t>
            </a:r>
            <a:r>
              <a:rPr lang="sk-SK" sz="2800" dirty="0" smtClean="0">
                <a:latin typeface="Arial Narrow" pitchFamily="34" charset="0"/>
              </a:rPr>
              <a:t> -  bolo objavené </a:t>
            </a:r>
          </a:p>
          <a:p>
            <a:pPr>
              <a:buNone/>
            </a:pPr>
            <a:r>
              <a:rPr lang="sk-SK" sz="2800" dirty="0" smtClean="0">
                <a:latin typeface="Arial Narrow" pitchFamily="34" charset="0"/>
              </a:rPr>
              <a:t>       na základe </a:t>
            </a:r>
            <a:r>
              <a:rPr lang="sk-SK" sz="2800" b="1" dirty="0" err="1" smtClean="0">
                <a:latin typeface="Arial Narrow" pitchFamily="34" charset="0"/>
              </a:rPr>
              <a:t>indigovomodrej</a:t>
            </a:r>
            <a:r>
              <a:rPr lang="sk-SK" sz="2800" dirty="0" smtClean="0">
                <a:latin typeface="Arial Narrow" pitchFamily="34" charset="0"/>
              </a:rPr>
              <a:t> čiary </a:t>
            </a:r>
          </a:p>
          <a:p>
            <a:pPr>
              <a:buBlip>
                <a:blip r:embed="rId3"/>
              </a:buBlip>
            </a:pPr>
            <a:endParaRPr lang="sk-SK" b="1" dirty="0" smtClean="0">
              <a:latin typeface="Arial Narrow" pitchFamily="34" charset="0"/>
            </a:endParaRPr>
          </a:p>
        </p:txBody>
      </p:sp>
      <p:pic>
        <p:nvPicPr>
          <p:cNvPr id="7" name="Obrázok 6" descr="kobold_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4686" y="571480"/>
            <a:ext cx="2119314" cy="2119314"/>
          </a:xfrm>
          <a:prstGeom prst="rect">
            <a:avLst/>
          </a:prstGeom>
        </p:spPr>
      </p:pic>
      <p:pic>
        <p:nvPicPr>
          <p:cNvPr id="8" name="Obrázok 7" descr="342f31709c63d2fb99c8eb3d014371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572008"/>
            <a:ext cx="2428872" cy="2032156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6" name="Obrázok 5" descr="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1785926"/>
            <a:ext cx="1500198" cy="2254395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  <p:pic>
        <p:nvPicPr>
          <p:cNvPr id="9" name="Obrázok 8" descr="somari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7686" y="3071810"/>
            <a:ext cx="1619248" cy="987741"/>
          </a:xfrm>
          <a:prstGeom prst="rect">
            <a:avLst/>
          </a:prstGeom>
          <a:ln w="38100">
            <a:solidFill>
              <a:srgbClr val="FF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Vlastná 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</TotalTime>
  <Words>364</Words>
  <Application>Microsoft Office PowerPoint</Application>
  <PresentationFormat>Prezentácia na obrazovke (4:3)</PresentationFormat>
  <Paragraphs>117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 Chemické prvky,  ich názvy a značky</vt:lpstr>
      <vt:lpstr>Chemický prvok</vt:lpstr>
      <vt:lpstr>Chemický prvok</vt:lpstr>
      <vt:lpstr>Značky prkov</vt:lpstr>
      <vt:lpstr>Názvy podľa vlastností</vt:lpstr>
      <vt:lpstr>Názvy odvodené od mena známej osobnosti</vt:lpstr>
      <vt:lpstr>Prvky pomenované podľa krajiny</vt:lpstr>
      <vt:lpstr>Názvy podľa hviezd a planét</vt:lpstr>
      <vt:lpstr>Rôzne pomenovania</vt:lpstr>
      <vt:lpstr>    Zdroje: 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Všeobecná charakteristika organických látok</dc:title>
  <dc:subject>chemia</dc:subject>
  <dc:creator>Mgr. Mariana Pavelčáková</dc:creator>
  <cp:keywords>Mgr.Mariana Pavelčáková</cp:keywords>
  <cp:lastModifiedBy>Nadežda</cp:lastModifiedBy>
  <cp:revision>149</cp:revision>
  <dcterms:created xsi:type="dcterms:W3CDTF">2010-01-06T11:25:08Z</dcterms:created>
  <dcterms:modified xsi:type="dcterms:W3CDTF">2011-08-31T19:29:21Z</dcterms:modified>
</cp:coreProperties>
</file>